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8" r:id="rId2"/>
    <p:sldId id="257" r:id="rId3"/>
    <p:sldId id="259" r:id="rId4"/>
    <p:sldId id="275" r:id="rId5"/>
    <p:sldId id="260" r:id="rId6"/>
    <p:sldId id="261" r:id="rId7"/>
    <p:sldId id="262" r:id="rId8"/>
    <p:sldId id="263" r:id="rId9"/>
    <p:sldId id="264" r:id="rId10"/>
    <p:sldId id="265" r:id="rId11"/>
    <p:sldId id="266" r:id="rId12"/>
    <p:sldId id="281" r:id="rId13"/>
    <p:sldId id="276" r:id="rId14"/>
    <p:sldId id="277" r:id="rId15"/>
    <p:sldId id="278" r:id="rId16"/>
    <p:sldId id="279" r:id="rId17"/>
    <p:sldId id="280" r:id="rId18"/>
    <p:sldId id="282" r:id="rId19"/>
    <p:sldId id="283" r:id="rId20"/>
    <p:sldId id="284" r:id="rId21"/>
    <p:sldId id="285" r:id="rId22"/>
    <p:sldId id="286" r:id="rId23"/>
    <p:sldId id="287" r:id="rId24"/>
    <p:sldId id="268" r:id="rId25"/>
    <p:sldId id="288" r:id="rId26"/>
    <p:sldId id="289" r:id="rId27"/>
    <p:sldId id="290" r:id="rId28"/>
    <p:sldId id="291" r:id="rId29"/>
    <p:sldId id="292" r:id="rId30"/>
    <p:sldId id="293" r:id="rId31"/>
    <p:sldId id="294" r:id="rId32"/>
    <p:sldId id="295" r:id="rId33"/>
    <p:sldId id="269" r:id="rId34"/>
    <p:sldId id="270" r:id="rId35"/>
    <p:sldId id="299" r:id="rId36"/>
    <p:sldId id="296" r:id="rId37"/>
    <p:sldId id="297" r:id="rId38"/>
    <p:sldId id="298" r:id="rId39"/>
    <p:sldId id="271" r:id="rId40"/>
    <p:sldId id="272" r:id="rId41"/>
    <p:sldId id="273" r:id="rId42"/>
    <p:sldId id="274"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0"/>
    <p:restoredTop sz="95890"/>
  </p:normalViewPr>
  <p:slideViewPr>
    <p:cSldViewPr snapToGrid="0" snapToObjects="1">
      <p:cViewPr varScale="1">
        <p:scale>
          <a:sx n="119" d="100"/>
          <a:sy n="119" d="100"/>
        </p:scale>
        <p:origin x="216" y="30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5F2CC5-E6B4-6745-9C81-E907CE6D9D3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DA00902-B63E-C34F-AC4D-0022314DD7B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CA42CBC-E74A-FF49-AACB-9C8FFBB89DC2}"/>
              </a:ext>
            </a:extLst>
          </p:cNvPr>
          <p:cNvSpPr>
            <a:spLocks noGrp="1"/>
          </p:cNvSpPr>
          <p:nvPr>
            <p:ph type="dt" sz="half" idx="10"/>
          </p:nvPr>
        </p:nvSpPr>
        <p:spPr/>
        <p:txBody>
          <a:bodyPr/>
          <a:lstStyle/>
          <a:p>
            <a:fld id="{CC1BBB3A-AE16-644A-814D-57A39CB65A0F}" type="datetimeFigureOut">
              <a:rPr lang="en-US" smtClean="0"/>
              <a:t>9/30/21</a:t>
            </a:fld>
            <a:endParaRPr lang="en-US"/>
          </a:p>
        </p:txBody>
      </p:sp>
      <p:sp>
        <p:nvSpPr>
          <p:cNvPr id="5" name="Footer Placeholder 4">
            <a:extLst>
              <a:ext uri="{FF2B5EF4-FFF2-40B4-BE49-F238E27FC236}">
                <a16:creationId xmlns:a16="http://schemas.microsoft.com/office/drawing/2014/main" id="{E8EA4201-C45B-454D-9145-05AE2666A77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084693E-B459-9B4F-9B3A-1705CE1A5431}"/>
              </a:ext>
            </a:extLst>
          </p:cNvPr>
          <p:cNvSpPr>
            <a:spLocks noGrp="1"/>
          </p:cNvSpPr>
          <p:nvPr>
            <p:ph type="sldNum" sz="quarter" idx="12"/>
          </p:nvPr>
        </p:nvSpPr>
        <p:spPr/>
        <p:txBody>
          <a:bodyPr/>
          <a:lstStyle/>
          <a:p>
            <a:fld id="{77C7F963-5E57-5A44-97C1-9464C76ABA44}" type="slidenum">
              <a:rPr lang="en-US" smtClean="0"/>
              <a:t>‹#›</a:t>
            </a:fld>
            <a:endParaRPr lang="en-US"/>
          </a:p>
        </p:txBody>
      </p:sp>
    </p:spTree>
    <p:extLst>
      <p:ext uri="{BB962C8B-B14F-4D97-AF65-F5344CB8AC3E}">
        <p14:creationId xmlns:p14="http://schemas.microsoft.com/office/powerpoint/2010/main" val="33098431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28DB49-D38B-D84B-B0F0-9CF25C13125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268C872-282B-9142-A60D-7583F79EE10B}"/>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A44190F-056C-DD45-B9A8-A2823F1C315A}"/>
              </a:ext>
            </a:extLst>
          </p:cNvPr>
          <p:cNvSpPr>
            <a:spLocks noGrp="1"/>
          </p:cNvSpPr>
          <p:nvPr>
            <p:ph type="dt" sz="half" idx="10"/>
          </p:nvPr>
        </p:nvSpPr>
        <p:spPr/>
        <p:txBody>
          <a:bodyPr/>
          <a:lstStyle/>
          <a:p>
            <a:fld id="{CC1BBB3A-AE16-644A-814D-57A39CB65A0F}" type="datetimeFigureOut">
              <a:rPr lang="en-US" smtClean="0"/>
              <a:t>9/30/21</a:t>
            </a:fld>
            <a:endParaRPr lang="en-US"/>
          </a:p>
        </p:txBody>
      </p:sp>
      <p:sp>
        <p:nvSpPr>
          <p:cNvPr id="5" name="Footer Placeholder 4">
            <a:extLst>
              <a:ext uri="{FF2B5EF4-FFF2-40B4-BE49-F238E27FC236}">
                <a16:creationId xmlns:a16="http://schemas.microsoft.com/office/drawing/2014/main" id="{6EB273EE-9385-AB4D-8D05-AC198CC672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0C71648-A813-1F4D-A4D5-5132F690EAF7}"/>
              </a:ext>
            </a:extLst>
          </p:cNvPr>
          <p:cNvSpPr>
            <a:spLocks noGrp="1"/>
          </p:cNvSpPr>
          <p:nvPr>
            <p:ph type="sldNum" sz="quarter" idx="12"/>
          </p:nvPr>
        </p:nvSpPr>
        <p:spPr/>
        <p:txBody>
          <a:bodyPr/>
          <a:lstStyle/>
          <a:p>
            <a:fld id="{77C7F963-5E57-5A44-97C1-9464C76ABA44}" type="slidenum">
              <a:rPr lang="en-US" smtClean="0"/>
              <a:t>‹#›</a:t>
            </a:fld>
            <a:endParaRPr lang="en-US"/>
          </a:p>
        </p:txBody>
      </p:sp>
    </p:spTree>
    <p:extLst>
      <p:ext uri="{BB962C8B-B14F-4D97-AF65-F5344CB8AC3E}">
        <p14:creationId xmlns:p14="http://schemas.microsoft.com/office/powerpoint/2010/main" val="18925686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9E1449E-4833-F54A-8024-BCFD37FAFF3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456743E-8054-414C-9804-34F06F2E91B9}"/>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96BCC41-1F69-F84B-BCCC-6BB4FD6F6085}"/>
              </a:ext>
            </a:extLst>
          </p:cNvPr>
          <p:cNvSpPr>
            <a:spLocks noGrp="1"/>
          </p:cNvSpPr>
          <p:nvPr>
            <p:ph type="dt" sz="half" idx="10"/>
          </p:nvPr>
        </p:nvSpPr>
        <p:spPr/>
        <p:txBody>
          <a:bodyPr/>
          <a:lstStyle/>
          <a:p>
            <a:fld id="{CC1BBB3A-AE16-644A-814D-57A39CB65A0F}" type="datetimeFigureOut">
              <a:rPr lang="en-US" smtClean="0"/>
              <a:t>9/30/21</a:t>
            </a:fld>
            <a:endParaRPr lang="en-US"/>
          </a:p>
        </p:txBody>
      </p:sp>
      <p:sp>
        <p:nvSpPr>
          <p:cNvPr id="5" name="Footer Placeholder 4">
            <a:extLst>
              <a:ext uri="{FF2B5EF4-FFF2-40B4-BE49-F238E27FC236}">
                <a16:creationId xmlns:a16="http://schemas.microsoft.com/office/drawing/2014/main" id="{3836E41F-A6B8-E343-AEC4-39373DA6898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EA99CDE-05E5-C64C-ACCF-5730FCB0C993}"/>
              </a:ext>
            </a:extLst>
          </p:cNvPr>
          <p:cNvSpPr>
            <a:spLocks noGrp="1"/>
          </p:cNvSpPr>
          <p:nvPr>
            <p:ph type="sldNum" sz="quarter" idx="12"/>
          </p:nvPr>
        </p:nvSpPr>
        <p:spPr/>
        <p:txBody>
          <a:bodyPr/>
          <a:lstStyle/>
          <a:p>
            <a:fld id="{77C7F963-5E57-5A44-97C1-9464C76ABA44}" type="slidenum">
              <a:rPr lang="en-US" smtClean="0"/>
              <a:t>‹#›</a:t>
            </a:fld>
            <a:endParaRPr lang="en-US"/>
          </a:p>
        </p:txBody>
      </p:sp>
    </p:spTree>
    <p:extLst>
      <p:ext uri="{BB962C8B-B14F-4D97-AF65-F5344CB8AC3E}">
        <p14:creationId xmlns:p14="http://schemas.microsoft.com/office/powerpoint/2010/main" val="24824959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430470-E89B-A642-8166-C105D0DF0AA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9C800C3-72AE-C949-82C4-67ECA17B5F9C}"/>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8780694-B9A7-CA47-96A5-21D9DFEAE0F5}"/>
              </a:ext>
            </a:extLst>
          </p:cNvPr>
          <p:cNvSpPr>
            <a:spLocks noGrp="1"/>
          </p:cNvSpPr>
          <p:nvPr>
            <p:ph type="dt" sz="half" idx="10"/>
          </p:nvPr>
        </p:nvSpPr>
        <p:spPr/>
        <p:txBody>
          <a:bodyPr/>
          <a:lstStyle/>
          <a:p>
            <a:fld id="{CC1BBB3A-AE16-644A-814D-57A39CB65A0F}" type="datetimeFigureOut">
              <a:rPr lang="en-US" smtClean="0"/>
              <a:t>9/30/21</a:t>
            </a:fld>
            <a:endParaRPr lang="en-US"/>
          </a:p>
        </p:txBody>
      </p:sp>
      <p:sp>
        <p:nvSpPr>
          <p:cNvPr id="5" name="Footer Placeholder 4">
            <a:extLst>
              <a:ext uri="{FF2B5EF4-FFF2-40B4-BE49-F238E27FC236}">
                <a16:creationId xmlns:a16="http://schemas.microsoft.com/office/drawing/2014/main" id="{711FBE15-3E80-E649-BB00-C4F10D19D8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D57C7A8-87B1-A242-8970-2B69756C757E}"/>
              </a:ext>
            </a:extLst>
          </p:cNvPr>
          <p:cNvSpPr>
            <a:spLocks noGrp="1"/>
          </p:cNvSpPr>
          <p:nvPr>
            <p:ph type="sldNum" sz="quarter" idx="12"/>
          </p:nvPr>
        </p:nvSpPr>
        <p:spPr/>
        <p:txBody>
          <a:bodyPr/>
          <a:lstStyle/>
          <a:p>
            <a:fld id="{77C7F963-5E57-5A44-97C1-9464C76ABA44}" type="slidenum">
              <a:rPr lang="en-US" smtClean="0"/>
              <a:t>‹#›</a:t>
            </a:fld>
            <a:endParaRPr lang="en-US"/>
          </a:p>
        </p:txBody>
      </p:sp>
    </p:spTree>
    <p:extLst>
      <p:ext uri="{BB962C8B-B14F-4D97-AF65-F5344CB8AC3E}">
        <p14:creationId xmlns:p14="http://schemas.microsoft.com/office/powerpoint/2010/main" val="27621441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E7F3C3-FA06-5143-B8D6-F7664779DCD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3DC8A9D-F195-E740-B0C4-B4313BDD8E6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8B5918A7-AA5A-BB48-83A9-B83275D7A320}"/>
              </a:ext>
            </a:extLst>
          </p:cNvPr>
          <p:cNvSpPr>
            <a:spLocks noGrp="1"/>
          </p:cNvSpPr>
          <p:nvPr>
            <p:ph type="dt" sz="half" idx="10"/>
          </p:nvPr>
        </p:nvSpPr>
        <p:spPr/>
        <p:txBody>
          <a:bodyPr/>
          <a:lstStyle/>
          <a:p>
            <a:fld id="{CC1BBB3A-AE16-644A-814D-57A39CB65A0F}" type="datetimeFigureOut">
              <a:rPr lang="en-US" smtClean="0"/>
              <a:t>9/30/21</a:t>
            </a:fld>
            <a:endParaRPr lang="en-US"/>
          </a:p>
        </p:txBody>
      </p:sp>
      <p:sp>
        <p:nvSpPr>
          <p:cNvPr id="5" name="Footer Placeholder 4">
            <a:extLst>
              <a:ext uri="{FF2B5EF4-FFF2-40B4-BE49-F238E27FC236}">
                <a16:creationId xmlns:a16="http://schemas.microsoft.com/office/drawing/2014/main" id="{D95D9080-9F9F-534C-AD45-FC03CFE1B9C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4C4DA2A-A204-5D4C-AB06-32DA3339B75F}"/>
              </a:ext>
            </a:extLst>
          </p:cNvPr>
          <p:cNvSpPr>
            <a:spLocks noGrp="1"/>
          </p:cNvSpPr>
          <p:nvPr>
            <p:ph type="sldNum" sz="quarter" idx="12"/>
          </p:nvPr>
        </p:nvSpPr>
        <p:spPr/>
        <p:txBody>
          <a:bodyPr/>
          <a:lstStyle/>
          <a:p>
            <a:fld id="{77C7F963-5E57-5A44-97C1-9464C76ABA44}" type="slidenum">
              <a:rPr lang="en-US" smtClean="0"/>
              <a:t>‹#›</a:t>
            </a:fld>
            <a:endParaRPr lang="en-US"/>
          </a:p>
        </p:txBody>
      </p:sp>
    </p:spTree>
    <p:extLst>
      <p:ext uri="{BB962C8B-B14F-4D97-AF65-F5344CB8AC3E}">
        <p14:creationId xmlns:p14="http://schemas.microsoft.com/office/powerpoint/2010/main" val="39374906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D8EE11-385A-B245-A0D8-CBF51FB8309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1540B60-2C0A-5A4E-844D-2C801683B207}"/>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2D6F57B-5BE1-884D-9DBA-E093A674EA21}"/>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815E0C6-1B40-D047-ADB1-348650321898}"/>
              </a:ext>
            </a:extLst>
          </p:cNvPr>
          <p:cNvSpPr>
            <a:spLocks noGrp="1"/>
          </p:cNvSpPr>
          <p:nvPr>
            <p:ph type="dt" sz="half" idx="10"/>
          </p:nvPr>
        </p:nvSpPr>
        <p:spPr/>
        <p:txBody>
          <a:bodyPr/>
          <a:lstStyle/>
          <a:p>
            <a:fld id="{CC1BBB3A-AE16-644A-814D-57A39CB65A0F}" type="datetimeFigureOut">
              <a:rPr lang="en-US" smtClean="0"/>
              <a:t>9/30/21</a:t>
            </a:fld>
            <a:endParaRPr lang="en-US"/>
          </a:p>
        </p:txBody>
      </p:sp>
      <p:sp>
        <p:nvSpPr>
          <p:cNvPr id="6" name="Footer Placeholder 5">
            <a:extLst>
              <a:ext uri="{FF2B5EF4-FFF2-40B4-BE49-F238E27FC236}">
                <a16:creationId xmlns:a16="http://schemas.microsoft.com/office/drawing/2014/main" id="{38B8633D-7778-684E-BC06-F3180AE8770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71359AD-9A35-5A4D-BCC9-16EE6E870A21}"/>
              </a:ext>
            </a:extLst>
          </p:cNvPr>
          <p:cNvSpPr>
            <a:spLocks noGrp="1"/>
          </p:cNvSpPr>
          <p:nvPr>
            <p:ph type="sldNum" sz="quarter" idx="12"/>
          </p:nvPr>
        </p:nvSpPr>
        <p:spPr/>
        <p:txBody>
          <a:bodyPr/>
          <a:lstStyle/>
          <a:p>
            <a:fld id="{77C7F963-5E57-5A44-97C1-9464C76ABA44}" type="slidenum">
              <a:rPr lang="en-US" smtClean="0"/>
              <a:t>‹#›</a:t>
            </a:fld>
            <a:endParaRPr lang="en-US"/>
          </a:p>
        </p:txBody>
      </p:sp>
    </p:spTree>
    <p:extLst>
      <p:ext uri="{BB962C8B-B14F-4D97-AF65-F5344CB8AC3E}">
        <p14:creationId xmlns:p14="http://schemas.microsoft.com/office/powerpoint/2010/main" val="5071237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AA4B2F-5749-FD46-A5E6-148EE8903E0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51CD619-22AF-F74A-9F96-686F8ECDA51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D96E5CB1-D004-7C42-85F5-84E74FD51C95}"/>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1CE7139-7DDE-4F4C-AE27-D9EDEB8C404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9AEBB84D-C609-EF4A-A71E-16F4DEB1F6D1}"/>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C380417-63DF-9B47-80E6-344548460A03}"/>
              </a:ext>
            </a:extLst>
          </p:cNvPr>
          <p:cNvSpPr>
            <a:spLocks noGrp="1"/>
          </p:cNvSpPr>
          <p:nvPr>
            <p:ph type="dt" sz="half" idx="10"/>
          </p:nvPr>
        </p:nvSpPr>
        <p:spPr/>
        <p:txBody>
          <a:bodyPr/>
          <a:lstStyle/>
          <a:p>
            <a:fld id="{CC1BBB3A-AE16-644A-814D-57A39CB65A0F}" type="datetimeFigureOut">
              <a:rPr lang="en-US" smtClean="0"/>
              <a:t>9/30/21</a:t>
            </a:fld>
            <a:endParaRPr lang="en-US"/>
          </a:p>
        </p:txBody>
      </p:sp>
      <p:sp>
        <p:nvSpPr>
          <p:cNvPr id="8" name="Footer Placeholder 7">
            <a:extLst>
              <a:ext uri="{FF2B5EF4-FFF2-40B4-BE49-F238E27FC236}">
                <a16:creationId xmlns:a16="http://schemas.microsoft.com/office/drawing/2014/main" id="{B71E7AA4-0407-F744-9F61-AA4A847F664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835B4F0-BB23-704C-90AC-ABD55AF235DD}"/>
              </a:ext>
            </a:extLst>
          </p:cNvPr>
          <p:cNvSpPr>
            <a:spLocks noGrp="1"/>
          </p:cNvSpPr>
          <p:nvPr>
            <p:ph type="sldNum" sz="quarter" idx="12"/>
          </p:nvPr>
        </p:nvSpPr>
        <p:spPr/>
        <p:txBody>
          <a:bodyPr/>
          <a:lstStyle/>
          <a:p>
            <a:fld id="{77C7F963-5E57-5A44-97C1-9464C76ABA44}" type="slidenum">
              <a:rPr lang="en-US" smtClean="0"/>
              <a:t>‹#›</a:t>
            </a:fld>
            <a:endParaRPr lang="en-US"/>
          </a:p>
        </p:txBody>
      </p:sp>
    </p:spTree>
    <p:extLst>
      <p:ext uri="{BB962C8B-B14F-4D97-AF65-F5344CB8AC3E}">
        <p14:creationId xmlns:p14="http://schemas.microsoft.com/office/powerpoint/2010/main" val="7434518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E702A-7C0B-4F41-B699-CE4A776C2B0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07524A2-DD9D-AD49-BFCE-6B10F76A6921}"/>
              </a:ext>
            </a:extLst>
          </p:cNvPr>
          <p:cNvSpPr>
            <a:spLocks noGrp="1"/>
          </p:cNvSpPr>
          <p:nvPr>
            <p:ph type="dt" sz="half" idx="10"/>
          </p:nvPr>
        </p:nvSpPr>
        <p:spPr/>
        <p:txBody>
          <a:bodyPr/>
          <a:lstStyle/>
          <a:p>
            <a:fld id="{CC1BBB3A-AE16-644A-814D-57A39CB65A0F}" type="datetimeFigureOut">
              <a:rPr lang="en-US" smtClean="0"/>
              <a:t>9/30/21</a:t>
            </a:fld>
            <a:endParaRPr lang="en-US"/>
          </a:p>
        </p:txBody>
      </p:sp>
      <p:sp>
        <p:nvSpPr>
          <p:cNvPr id="4" name="Footer Placeholder 3">
            <a:extLst>
              <a:ext uri="{FF2B5EF4-FFF2-40B4-BE49-F238E27FC236}">
                <a16:creationId xmlns:a16="http://schemas.microsoft.com/office/drawing/2014/main" id="{301B5856-52F0-074D-A00B-97D9CFA046C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950E49B-D3CF-2446-9092-10DFDD1FD545}"/>
              </a:ext>
            </a:extLst>
          </p:cNvPr>
          <p:cNvSpPr>
            <a:spLocks noGrp="1"/>
          </p:cNvSpPr>
          <p:nvPr>
            <p:ph type="sldNum" sz="quarter" idx="12"/>
          </p:nvPr>
        </p:nvSpPr>
        <p:spPr/>
        <p:txBody>
          <a:bodyPr/>
          <a:lstStyle/>
          <a:p>
            <a:fld id="{77C7F963-5E57-5A44-97C1-9464C76ABA44}" type="slidenum">
              <a:rPr lang="en-US" smtClean="0"/>
              <a:t>‹#›</a:t>
            </a:fld>
            <a:endParaRPr lang="en-US"/>
          </a:p>
        </p:txBody>
      </p:sp>
    </p:spTree>
    <p:extLst>
      <p:ext uri="{BB962C8B-B14F-4D97-AF65-F5344CB8AC3E}">
        <p14:creationId xmlns:p14="http://schemas.microsoft.com/office/powerpoint/2010/main" val="12941065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FC81331-DAF7-CC41-BB54-D9CDF7C5A33B}"/>
              </a:ext>
            </a:extLst>
          </p:cNvPr>
          <p:cNvSpPr>
            <a:spLocks noGrp="1"/>
          </p:cNvSpPr>
          <p:nvPr>
            <p:ph type="dt" sz="half" idx="10"/>
          </p:nvPr>
        </p:nvSpPr>
        <p:spPr/>
        <p:txBody>
          <a:bodyPr/>
          <a:lstStyle/>
          <a:p>
            <a:fld id="{CC1BBB3A-AE16-644A-814D-57A39CB65A0F}" type="datetimeFigureOut">
              <a:rPr lang="en-US" smtClean="0"/>
              <a:t>9/30/21</a:t>
            </a:fld>
            <a:endParaRPr lang="en-US"/>
          </a:p>
        </p:txBody>
      </p:sp>
      <p:sp>
        <p:nvSpPr>
          <p:cNvPr id="3" name="Footer Placeholder 2">
            <a:extLst>
              <a:ext uri="{FF2B5EF4-FFF2-40B4-BE49-F238E27FC236}">
                <a16:creationId xmlns:a16="http://schemas.microsoft.com/office/drawing/2014/main" id="{FF42D263-732E-E543-92A6-10B1C33AD46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528441F-3FEA-7941-86EA-1AC312E5F2BB}"/>
              </a:ext>
            </a:extLst>
          </p:cNvPr>
          <p:cNvSpPr>
            <a:spLocks noGrp="1"/>
          </p:cNvSpPr>
          <p:nvPr>
            <p:ph type="sldNum" sz="quarter" idx="12"/>
          </p:nvPr>
        </p:nvSpPr>
        <p:spPr/>
        <p:txBody>
          <a:bodyPr/>
          <a:lstStyle/>
          <a:p>
            <a:fld id="{77C7F963-5E57-5A44-97C1-9464C76ABA44}" type="slidenum">
              <a:rPr lang="en-US" smtClean="0"/>
              <a:t>‹#›</a:t>
            </a:fld>
            <a:endParaRPr lang="en-US"/>
          </a:p>
        </p:txBody>
      </p:sp>
    </p:spTree>
    <p:extLst>
      <p:ext uri="{BB962C8B-B14F-4D97-AF65-F5344CB8AC3E}">
        <p14:creationId xmlns:p14="http://schemas.microsoft.com/office/powerpoint/2010/main" val="3724461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59A8B5-76AD-F940-B4C1-CB886CB0184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430B5E0-B751-D440-9FD5-0992770123E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CD14823-B8AD-4F4F-9915-0CF6E958D7C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38640154-1BBB-C549-88EC-F382DF461B9C}"/>
              </a:ext>
            </a:extLst>
          </p:cNvPr>
          <p:cNvSpPr>
            <a:spLocks noGrp="1"/>
          </p:cNvSpPr>
          <p:nvPr>
            <p:ph type="dt" sz="half" idx="10"/>
          </p:nvPr>
        </p:nvSpPr>
        <p:spPr/>
        <p:txBody>
          <a:bodyPr/>
          <a:lstStyle/>
          <a:p>
            <a:fld id="{CC1BBB3A-AE16-644A-814D-57A39CB65A0F}" type="datetimeFigureOut">
              <a:rPr lang="en-US" smtClean="0"/>
              <a:t>9/30/21</a:t>
            </a:fld>
            <a:endParaRPr lang="en-US"/>
          </a:p>
        </p:txBody>
      </p:sp>
      <p:sp>
        <p:nvSpPr>
          <p:cNvPr id="6" name="Footer Placeholder 5">
            <a:extLst>
              <a:ext uri="{FF2B5EF4-FFF2-40B4-BE49-F238E27FC236}">
                <a16:creationId xmlns:a16="http://schemas.microsoft.com/office/drawing/2014/main" id="{90AAC1B2-40F0-E141-943F-E1D33CC31D1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320CFBC-4C65-E043-852E-90B39DEEA76D}"/>
              </a:ext>
            </a:extLst>
          </p:cNvPr>
          <p:cNvSpPr>
            <a:spLocks noGrp="1"/>
          </p:cNvSpPr>
          <p:nvPr>
            <p:ph type="sldNum" sz="quarter" idx="12"/>
          </p:nvPr>
        </p:nvSpPr>
        <p:spPr/>
        <p:txBody>
          <a:bodyPr/>
          <a:lstStyle/>
          <a:p>
            <a:fld id="{77C7F963-5E57-5A44-97C1-9464C76ABA44}" type="slidenum">
              <a:rPr lang="en-US" smtClean="0"/>
              <a:t>‹#›</a:t>
            </a:fld>
            <a:endParaRPr lang="en-US"/>
          </a:p>
        </p:txBody>
      </p:sp>
    </p:spTree>
    <p:extLst>
      <p:ext uri="{BB962C8B-B14F-4D97-AF65-F5344CB8AC3E}">
        <p14:creationId xmlns:p14="http://schemas.microsoft.com/office/powerpoint/2010/main" val="17512696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F5C16-0C82-B740-B44B-8226F87FD5C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63088E5-75D2-554F-8A48-69ED5CCF9A1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8503E3F-1FB0-0D49-B180-DB98E311785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B0EF3E48-B84A-714E-B603-D48ED8BB8E1B}"/>
              </a:ext>
            </a:extLst>
          </p:cNvPr>
          <p:cNvSpPr>
            <a:spLocks noGrp="1"/>
          </p:cNvSpPr>
          <p:nvPr>
            <p:ph type="dt" sz="half" idx="10"/>
          </p:nvPr>
        </p:nvSpPr>
        <p:spPr/>
        <p:txBody>
          <a:bodyPr/>
          <a:lstStyle/>
          <a:p>
            <a:fld id="{CC1BBB3A-AE16-644A-814D-57A39CB65A0F}" type="datetimeFigureOut">
              <a:rPr lang="en-US" smtClean="0"/>
              <a:t>9/30/21</a:t>
            </a:fld>
            <a:endParaRPr lang="en-US"/>
          </a:p>
        </p:txBody>
      </p:sp>
      <p:sp>
        <p:nvSpPr>
          <p:cNvPr id="6" name="Footer Placeholder 5">
            <a:extLst>
              <a:ext uri="{FF2B5EF4-FFF2-40B4-BE49-F238E27FC236}">
                <a16:creationId xmlns:a16="http://schemas.microsoft.com/office/drawing/2014/main" id="{FCC656BD-D41E-7244-8954-8D04AA5DC99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D880CD3-8FB6-3B45-B8F5-1FE77679F88B}"/>
              </a:ext>
            </a:extLst>
          </p:cNvPr>
          <p:cNvSpPr>
            <a:spLocks noGrp="1"/>
          </p:cNvSpPr>
          <p:nvPr>
            <p:ph type="sldNum" sz="quarter" idx="12"/>
          </p:nvPr>
        </p:nvSpPr>
        <p:spPr/>
        <p:txBody>
          <a:bodyPr/>
          <a:lstStyle/>
          <a:p>
            <a:fld id="{77C7F963-5E57-5A44-97C1-9464C76ABA44}" type="slidenum">
              <a:rPr lang="en-US" smtClean="0"/>
              <a:t>‹#›</a:t>
            </a:fld>
            <a:endParaRPr lang="en-US"/>
          </a:p>
        </p:txBody>
      </p:sp>
    </p:spTree>
    <p:extLst>
      <p:ext uri="{BB962C8B-B14F-4D97-AF65-F5344CB8AC3E}">
        <p14:creationId xmlns:p14="http://schemas.microsoft.com/office/powerpoint/2010/main" val="21385312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9F42358-784E-714F-BAFE-5F9803A52CA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3484DAA-B15D-FD45-A19D-AFC4C16728B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475414-88EA-1D4F-987E-D78E90D093B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C1BBB3A-AE16-644A-814D-57A39CB65A0F}" type="datetimeFigureOut">
              <a:rPr lang="en-US" smtClean="0"/>
              <a:t>9/30/21</a:t>
            </a:fld>
            <a:endParaRPr lang="en-US"/>
          </a:p>
        </p:txBody>
      </p:sp>
      <p:sp>
        <p:nvSpPr>
          <p:cNvPr id="5" name="Footer Placeholder 4">
            <a:extLst>
              <a:ext uri="{FF2B5EF4-FFF2-40B4-BE49-F238E27FC236}">
                <a16:creationId xmlns:a16="http://schemas.microsoft.com/office/drawing/2014/main" id="{7934B76B-665A-6D45-A768-D36F21925DC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C78F4F5-811E-B24D-9078-6E06ADD4B34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7C7F963-5E57-5A44-97C1-9464C76ABA44}" type="slidenum">
              <a:rPr lang="en-US" smtClean="0"/>
              <a:t>‹#›</a:t>
            </a:fld>
            <a:endParaRPr lang="en-US"/>
          </a:p>
        </p:txBody>
      </p:sp>
    </p:spTree>
    <p:extLst>
      <p:ext uri="{BB962C8B-B14F-4D97-AF65-F5344CB8AC3E}">
        <p14:creationId xmlns:p14="http://schemas.microsoft.com/office/powerpoint/2010/main" val="90230077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0.tif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 descr="page1image7582720">
            <a:extLst>
              <a:ext uri="{FF2B5EF4-FFF2-40B4-BE49-F238E27FC236}">
                <a16:creationId xmlns:a16="http://schemas.microsoft.com/office/drawing/2014/main" id="{FE976BF2-DB09-8443-891A-E5351818B2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3736" y="170035"/>
            <a:ext cx="2628119" cy="1365162"/>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DC018DBE-84B7-9448-8E0E-8ADAF1166B25}"/>
              </a:ext>
            </a:extLst>
          </p:cNvPr>
          <p:cNvSpPr/>
          <p:nvPr/>
        </p:nvSpPr>
        <p:spPr>
          <a:xfrm>
            <a:off x="1578429" y="483284"/>
            <a:ext cx="10268556" cy="646331"/>
          </a:xfrm>
          <a:prstGeom prst="rect">
            <a:avLst/>
          </a:prstGeom>
        </p:spPr>
        <p:txBody>
          <a:bodyPr wrap="square">
            <a:spAutoFit/>
          </a:bodyPr>
          <a:lstStyle/>
          <a:p>
            <a:r>
              <a:rPr lang="en-US" sz="3600" b="1" dirty="0"/>
              <a:t>TRINITY INSTITUTE OF TECHNOLOGY AND RESEARCH</a:t>
            </a:r>
            <a:endParaRPr lang="en-US" sz="3600" dirty="0"/>
          </a:p>
        </p:txBody>
      </p:sp>
      <p:sp>
        <p:nvSpPr>
          <p:cNvPr id="7" name="Subtitle 2">
            <a:extLst>
              <a:ext uri="{FF2B5EF4-FFF2-40B4-BE49-F238E27FC236}">
                <a16:creationId xmlns:a16="http://schemas.microsoft.com/office/drawing/2014/main" id="{50A0AD74-817F-BB40-9D43-A231D24EDC8A}"/>
              </a:ext>
            </a:extLst>
          </p:cNvPr>
          <p:cNvSpPr>
            <a:spLocks noGrp="1"/>
          </p:cNvSpPr>
          <p:nvPr>
            <p:ph type="subTitle" idx="1"/>
          </p:nvPr>
        </p:nvSpPr>
        <p:spPr>
          <a:xfrm>
            <a:off x="1050324" y="2298357"/>
            <a:ext cx="10120184" cy="3534032"/>
          </a:xfrm>
        </p:spPr>
        <p:txBody>
          <a:bodyPr/>
          <a:lstStyle/>
          <a:p>
            <a:r>
              <a:rPr lang="en-IN" sz="2800" dirty="0"/>
              <a:t>RAJIV GANDHI PROUDYOGIKI VISHWAVIDYALAYA, BHOPAL </a:t>
            </a:r>
          </a:p>
          <a:p>
            <a:r>
              <a:rPr lang="en-IN" sz="2800" dirty="0"/>
              <a:t>New Scheme Based On AICTE Flexible Curricula </a:t>
            </a:r>
          </a:p>
          <a:p>
            <a:r>
              <a:rPr lang="en-IN" sz="2800" dirty="0"/>
              <a:t> Computer Science and Engineering, VII-Semester</a:t>
            </a:r>
          </a:p>
          <a:p>
            <a:r>
              <a:rPr lang="en-IN" sz="2800" dirty="0"/>
              <a:t> CS701 Software Architectures</a:t>
            </a:r>
          </a:p>
          <a:p>
            <a:endParaRPr lang="en-IN" dirty="0"/>
          </a:p>
          <a:p>
            <a:r>
              <a:rPr lang="en-IN" sz="3200" b="1" dirty="0"/>
              <a:t>BY –ABHILASHA SAXENA </a:t>
            </a:r>
            <a:endParaRPr lang="en-US" sz="3200" b="1" dirty="0"/>
          </a:p>
        </p:txBody>
      </p:sp>
    </p:spTree>
    <p:extLst>
      <p:ext uri="{BB962C8B-B14F-4D97-AF65-F5344CB8AC3E}">
        <p14:creationId xmlns:p14="http://schemas.microsoft.com/office/powerpoint/2010/main" val="24154671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54439F5-74B6-F24C-9131-9859CAB70B4D}"/>
              </a:ext>
            </a:extLst>
          </p:cNvPr>
          <p:cNvSpPr>
            <a:spLocks noGrp="1"/>
          </p:cNvSpPr>
          <p:nvPr>
            <p:ph idx="1"/>
          </p:nvPr>
        </p:nvSpPr>
        <p:spPr>
          <a:xfrm>
            <a:off x="838200" y="322729"/>
            <a:ext cx="10515600" cy="5854234"/>
          </a:xfrm>
        </p:spPr>
        <p:txBody>
          <a:bodyPr>
            <a:normAutofit fontScale="92500" lnSpcReduction="10000"/>
          </a:bodyPr>
          <a:lstStyle/>
          <a:p>
            <a:r>
              <a:rPr lang="en-IN" b="1" dirty="0"/>
              <a:t>Architecture Requirements are Ilities</a:t>
            </a:r>
          </a:p>
          <a:p>
            <a:r>
              <a:rPr lang="en-IN" b="1" dirty="0"/>
              <a:t>Ilities -</a:t>
            </a:r>
            <a:r>
              <a:rPr lang="en-IN" dirty="0"/>
              <a:t>Within systems engineering, quality attributes are realized non-functional requirements used to evaluate the performance of a system. These are sometimes named "</a:t>
            </a:r>
            <a:r>
              <a:rPr lang="en-IN" b="1" dirty="0" err="1"/>
              <a:t>ilities</a:t>
            </a:r>
            <a:r>
              <a:rPr lang="en-IN" dirty="0"/>
              <a:t>" after the suffix many of the words share. They are usually Architecturally Significant Requirements that require architects' attention.</a:t>
            </a:r>
            <a:endParaRPr lang="en-IN" b="1" dirty="0"/>
          </a:p>
          <a:p>
            <a:r>
              <a:rPr lang="en-IN" dirty="0"/>
              <a:t>The business analyst(s) will collect the functional and system requirements. The architecture has other requirements. It is the job of the software architect to find and talk to the right people about them -- the system "</a:t>
            </a:r>
            <a:r>
              <a:rPr lang="en-IN" dirty="0" err="1"/>
              <a:t>ilities</a:t>
            </a:r>
            <a:r>
              <a:rPr lang="en-IN" dirty="0"/>
              <a:t>."</a:t>
            </a:r>
          </a:p>
          <a:p>
            <a:r>
              <a:rPr lang="en-IN" dirty="0"/>
              <a:t>An "</a:t>
            </a:r>
            <a:r>
              <a:rPr lang="en-IN" dirty="0" err="1"/>
              <a:t>ility</a:t>
            </a:r>
            <a:r>
              <a:rPr lang="en-IN" dirty="0"/>
              <a:t>" is a characteristic or quality of a system that applies across a set of functional or system requirements. So, performance is an "</a:t>
            </a:r>
            <a:r>
              <a:rPr lang="en-IN" dirty="0" err="1"/>
              <a:t>ility</a:t>
            </a:r>
            <a:r>
              <a:rPr lang="en-IN" dirty="0"/>
              <a:t>" because it is applied against some of the functional or system requirements. Anything that can be expressed in the form "for a set of functional or system requirements, the system must </a:t>
            </a:r>
            <a:r>
              <a:rPr lang="en-IN" dirty="0" err="1"/>
              <a:t>fulfill</a:t>
            </a:r>
            <a:r>
              <a:rPr lang="en-IN" dirty="0"/>
              <a:t> them this way (this fast, this reliable, etc.)" is an "</a:t>
            </a:r>
            <a:r>
              <a:rPr lang="en-IN" dirty="0" err="1"/>
              <a:t>ility</a:t>
            </a:r>
            <a:r>
              <a:rPr lang="en-IN" dirty="0"/>
              <a:t>."</a:t>
            </a:r>
          </a:p>
          <a:p>
            <a:endParaRPr lang="en-US" dirty="0"/>
          </a:p>
        </p:txBody>
      </p:sp>
    </p:spTree>
    <p:extLst>
      <p:ext uri="{BB962C8B-B14F-4D97-AF65-F5344CB8AC3E}">
        <p14:creationId xmlns:p14="http://schemas.microsoft.com/office/powerpoint/2010/main" val="34217987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DCD81E-D446-394E-9408-C3D534A66A39}"/>
              </a:ext>
            </a:extLst>
          </p:cNvPr>
          <p:cNvSpPr>
            <a:spLocks noGrp="1"/>
          </p:cNvSpPr>
          <p:nvPr>
            <p:ph type="title"/>
          </p:nvPr>
        </p:nvSpPr>
        <p:spPr/>
        <p:txBody>
          <a:bodyPr/>
          <a:lstStyle/>
          <a:p>
            <a:r>
              <a:rPr lang="en-IN" dirty="0"/>
              <a:t>Architecture-based economic analysis: Cost Benefit Analysis Method (CBAM</a:t>
            </a:r>
            <a:endParaRPr lang="en-US" dirty="0"/>
          </a:p>
        </p:txBody>
      </p:sp>
      <p:sp>
        <p:nvSpPr>
          <p:cNvPr id="3" name="Content Placeholder 2">
            <a:extLst>
              <a:ext uri="{FF2B5EF4-FFF2-40B4-BE49-F238E27FC236}">
                <a16:creationId xmlns:a16="http://schemas.microsoft.com/office/drawing/2014/main" id="{3B41839D-C00D-0D43-8C67-A40FA08D63AB}"/>
              </a:ext>
            </a:extLst>
          </p:cNvPr>
          <p:cNvSpPr>
            <a:spLocks noGrp="1"/>
          </p:cNvSpPr>
          <p:nvPr>
            <p:ph idx="1"/>
          </p:nvPr>
        </p:nvSpPr>
        <p:spPr/>
        <p:txBody>
          <a:bodyPr/>
          <a:lstStyle/>
          <a:p>
            <a:r>
              <a:rPr lang="en-IN" b="1" dirty="0"/>
              <a:t>Cost</a:t>
            </a:r>
            <a:r>
              <a:rPr lang="en-IN" dirty="0"/>
              <a:t>-</a:t>
            </a:r>
            <a:r>
              <a:rPr lang="en-IN" b="1" dirty="0"/>
              <a:t>Benefit Analysis Method</a:t>
            </a:r>
            <a:r>
              <a:rPr lang="en-IN" dirty="0"/>
              <a:t> (</a:t>
            </a:r>
            <a:r>
              <a:rPr lang="en-IN" b="1" dirty="0"/>
              <a:t>CBAM</a:t>
            </a:r>
            <a:r>
              <a:rPr lang="en-IN" dirty="0"/>
              <a:t>) </a:t>
            </a:r>
            <a:r>
              <a:rPr lang="en-IN" b="1" dirty="0"/>
              <a:t>CBAM</a:t>
            </a:r>
            <a:r>
              <a:rPr lang="en-IN" dirty="0"/>
              <a:t> an </a:t>
            </a:r>
            <a:r>
              <a:rPr lang="en-IN" b="1" dirty="0"/>
              <a:t>architecture</a:t>
            </a:r>
            <a:r>
              <a:rPr lang="en-IN" dirty="0"/>
              <a:t> for </a:t>
            </a:r>
            <a:r>
              <a:rPr lang="en-IN" dirty="0" err="1"/>
              <a:t>analyzing</a:t>
            </a:r>
            <a:r>
              <a:rPr lang="en-IN" dirty="0"/>
              <a:t> the </a:t>
            </a:r>
            <a:r>
              <a:rPr lang="en-IN" b="1" dirty="0"/>
              <a:t>costs</a:t>
            </a:r>
            <a:r>
              <a:rPr lang="en-IN" dirty="0"/>
              <a:t>, </a:t>
            </a:r>
            <a:r>
              <a:rPr lang="en-IN" b="1" dirty="0"/>
              <a:t>benefits</a:t>
            </a:r>
            <a:r>
              <a:rPr lang="en-IN" dirty="0"/>
              <a:t> and schedule implications of </a:t>
            </a:r>
            <a:r>
              <a:rPr lang="en-IN" b="1" dirty="0"/>
              <a:t>architectural</a:t>
            </a:r>
            <a:r>
              <a:rPr lang="en-IN" dirty="0"/>
              <a:t> decisions. ... The </a:t>
            </a:r>
            <a:r>
              <a:rPr lang="en-IN" b="1" dirty="0"/>
              <a:t>CBAM</a:t>
            </a:r>
            <a:r>
              <a:rPr lang="en-IN" dirty="0"/>
              <a:t> can aid the stakeholders in choosing </a:t>
            </a:r>
            <a:r>
              <a:rPr lang="en-IN" b="1" dirty="0"/>
              <a:t>architectural</a:t>
            </a:r>
            <a:r>
              <a:rPr lang="en-IN" dirty="0"/>
              <a:t> strategies </a:t>
            </a:r>
            <a:r>
              <a:rPr lang="en-IN" b="1" dirty="0"/>
              <a:t>based</a:t>
            </a:r>
            <a:r>
              <a:rPr lang="en-IN" dirty="0"/>
              <a:t> on their return on investment (ROI) – the ratio of </a:t>
            </a:r>
            <a:r>
              <a:rPr lang="en-IN" b="1" dirty="0"/>
              <a:t>benefit</a:t>
            </a:r>
            <a:r>
              <a:rPr lang="en-IN" dirty="0"/>
              <a:t> to </a:t>
            </a:r>
            <a:r>
              <a:rPr lang="en-IN" b="1" dirty="0"/>
              <a:t>cost</a:t>
            </a:r>
          </a:p>
          <a:p>
            <a:endParaRPr lang="en-US" dirty="0"/>
          </a:p>
        </p:txBody>
      </p:sp>
    </p:spTree>
    <p:extLst>
      <p:ext uri="{BB962C8B-B14F-4D97-AF65-F5344CB8AC3E}">
        <p14:creationId xmlns:p14="http://schemas.microsoft.com/office/powerpoint/2010/main" val="8621250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C4FA5541-D7CA-AD46-999D-D45DBAE090EC}"/>
              </a:ext>
            </a:extLst>
          </p:cNvPr>
          <p:cNvPicPr>
            <a:picLocks noGrp="1" noChangeAspect="1"/>
          </p:cNvPicPr>
          <p:nvPr>
            <p:ph idx="1"/>
          </p:nvPr>
        </p:nvPicPr>
        <p:blipFill>
          <a:blip r:embed="rId2"/>
          <a:stretch>
            <a:fillRect/>
          </a:stretch>
        </p:blipFill>
        <p:spPr>
          <a:xfrm>
            <a:off x="935803" y="1538344"/>
            <a:ext cx="10854578" cy="3362185"/>
          </a:xfrm>
          <a:prstGeom prst="rect">
            <a:avLst/>
          </a:prstGeom>
        </p:spPr>
      </p:pic>
    </p:spTree>
    <p:extLst>
      <p:ext uri="{BB962C8B-B14F-4D97-AF65-F5344CB8AC3E}">
        <p14:creationId xmlns:p14="http://schemas.microsoft.com/office/powerpoint/2010/main" val="9115193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1A606A08-991D-4749-9A60-EC083F6E1329}"/>
              </a:ext>
            </a:extLst>
          </p:cNvPr>
          <p:cNvPicPr>
            <a:picLocks noGrp="1" noChangeAspect="1"/>
          </p:cNvPicPr>
          <p:nvPr>
            <p:ph idx="1"/>
          </p:nvPr>
        </p:nvPicPr>
        <p:blipFill rotWithShape="1">
          <a:blip r:embed="rId2"/>
          <a:srcRect l="12505" t="20840" r="39441" b="31445"/>
          <a:stretch/>
        </p:blipFill>
        <p:spPr>
          <a:xfrm>
            <a:off x="1054250" y="1011562"/>
            <a:ext cx="10693101" cy="4840596"/>
          </a:xfrm>
        </p:spPr>
      </p:pic>
    </p:spTree>
    <p:extLst>
      <p:ext uri="{BB962C8B-B14F-4D97-AF65-F5344CB8AC3E}">
        <p14:creationId xmlns:p14="http://schemas.microsoft.com/office/powerpoint/2010/main" val="13696242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7AD185A2-8B1E-FF4D-923B-7722869E9397}"/>
              </a:ext>
            </a:extLst>
          </p:cNvPr>
          <p:cNvPicPr>
            <a:picLocks noGrp="1" noChangeAspect="1"/>
          </p:cNvPicPr>
          <p:nvPr>
            <p:ph idx="1"/>
          </p:nvPr>
        </p:nvPicPr>
        <p:blipFill rotWithShape="1">
          <a:blip r:embed="rId2"/>
          <a:srcRect l="11268" t="22323" r="42377" b="31693"/>
          <a:stretch/>
        </p:blipFill>
        <p:spPr>
          <a:xfrm>
            <a:off x="1764254" y="625069"/>
            <a:ext cx="9434456" cy="5431487"/>
          </a:xfrm>
        </p:spPr>
      </p:pic>
    </p:spTree>
    <p:extLst>
      <p:ext uri="{BB962C8B-B14F-4D97-AF65-F5344CB8AC3E}">
        <p14:creationId xmlns:p14="http://schemas.microsoft.com/office/powerpoint/2010/main" val="3578931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DD3F7EEC-6A55-0147-8191-89A61268DFF7}"/>
              </a:ext>
            </a:extLst>
          </p:cNvPr>
          <p:cNvPicPr>
            <a:picLocks noGrp="1" noChangeAspect="1"/>
          </p:cNvPicPr>
          <p:nvPr>
            <p:ph idx="1"/>
          </p:nvPr>
        </p:nvPicPr>
        <p:blipFill rotWithShape="1">
          <a:blip r:embed="rId2"/>
          <a:srcRect l="10495" t="16390" r="39596" b="33423"/>
          <a:stretch/>
        </p:blipFill>
        <p:spPr>
          <a:xfrm>
            <a:off x="1344705" y="623944"/>
            <a:ext cx="9866433" cy="5346550"/>
          </a:xfrm>
        </p:spPr>
      </p:pic>
    </p:spTree>
    <p:extLst>
      <p:ext uri="{BB962C8B-B14F-4D97-AF65-F5344CB8AC3E}">
        <p14:creationId xmlns:p14="http://schemas.microsoft.com/office/powerpoint/2010/main" val="24301019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78EDC02-4B42-5044-9A89-38EF95418A28}"/>
              </a:ext>
            </a:extLst>
          </p:cNvPr>
          <p:cNvPicPr>
            <a:picLocks noGrp="1" noChangeAspect="1"/>
          </p:cNvPicPr>
          <p:nvPr>
            <p:ph idx="1"/>
          </p:nvPr>
        </p:nvPicPr>
        <p:blipFill rotWithShape="1">
          <a:blip r:embed="rId2"/>
          <a:srcRect l="9259" t="16637" r="40523" b="29714"/>
          <a:stretch/>
        </p:blipFill>
        <p:spPr>
          <a:xfrm>
            <a:off x="1040469" y="742279"/>
            <a:ext cx="10502486" cy="5303518"/>
          </a:xfrm>
        </p:spPr>
      </p:pic>
    </p:spTree>
    <p:extLst>
      <p:ext uri="{BB962C8B-B14F-4D97-AF65-F5344CB8AC3E}">
        <p14:creationId xmlns:p14="http://schemas.microsoft.com/office/powerpoint/2010/main" val="8723527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0579FE96-9186-724B-B3CE-707481A9E8DC}"/>
              </a:ext>
            </a:extLst>
          </p:cNvPr>
          <p:cNvPicPr>
            <a:picLocks noGrp="1" noChangeAspect="1"/>
          </p:cNvPicPr>
          <p:nvPr>
            <p:ph idx="1"/>
          </p:nvPr>
        </p:nvPicPr>
        <p:blipFill rotWithShape="1">
          <a:blip r:embed="rId2"/>
          <a:srcRect l="7559" t="19851" r="40368" b="26748"/>
          <a:stretch/>
        </p:blipFill>
        <p:spPr>
          <a:xfrm>
            <a:off x="1473798" y="505610"/>
            <a:ext cx="9477487" cy="5593976"/>
          </a:xfrm>
        </p:spPr>
      </p:pic>
    </p:spTree>
    <p:extLst>
      <p:ext uri="{BB962C8B-B14F-4D97-AF65-F5344CB8AC3E}">
        <p14:creationId xmlns:p14="http://schemas.microsoft.com/office/powerpoint/2010/main" val="37417483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51C326D9-A63E-4B4A-9682-76BBF4B9A4C2}"/>
              </a:ext>
            </a:extLst>
          </p:cNvPr>
          <p:cNvPicPr>
            <a:picLocks noGrp="1" noChangeAspect="1"/>
          </p:cNvPicPr>
          <p:nvPr>
            <p:ph idx="1"/>
          </p:nvPr>
        </p:nvPicPr>
        <p:blipFill rotWithShape="1">
          <a:blip r:embed="rId2"/>
          <a:srcRect l="7560" t="18614" r="40523" b="21557"/>
          <a:stretch/>
        </p:blipFill>
        <p:spPr>
          <a:xfrm>
            <a:off x="1043354" y="879690"/>
            <a:ext cx="10233418" cy="4937992"/>
          </a:xfrm>
        </p:spPr>
      </p:pic>
    </p:spTree>
    <p:extLst>
      <p:ext uri="{BB962C8B-B14F-4D97-AF65-F5344CB8AC3E}">
        <p14:creationId xmlns:p14="http://schemas.microsoft.com/office/powerpoint/2010/main" val="41219166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07C6EB3-F4B3-CF4E-A5F4-F70895BCDD87}"/>
              </a:ext>
            </a:extLst>
          </p:cNvPr>
          <p:cNvPicPr>
            <a:picLocks noGrp="1" noChangeAspect="1"/>
          </p:cNvPicPr>
          <p:nvPr>
            <p:ph idx="1"/>
          </p:nvPr>
        </p:nvPicPr>
        <p:blipFill rotWithShape="1">
          <a:blip r:embed="rId2"/>
          <a:srcRect l="11675" t="16884" r="38669" b="30432"/>
          <a:stretch/>
        </p:blipFill>
        <p:spPr>
          <a:xfrm>
            <a:off x="1807285" y="877281"/>
            <a:ext cx="9240819" cy="4705938"/>
          </a:xfrm>
        </p:spPr>
      </p:pic>
    </p:spTree>
    <p:extLst>
      <p:ext uri="{BB962C8B-B14F-4D97-AF65-F5344CB8AC3E}">
        <p14:creationId xmlns:p14="http://schemas.microsoft.com/office/powerpoint/2010/main" val="12628663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52E133-F730-D14C-B3A2-2BE945EEF2C6}"/>
              </a:ext>
            </a:extLst>
          </p:cNvPr>
          <p:cNvSpPr>
            <a:spLocks noGrp="1"/>
          </p:cNvSpPr>
          <p:nvPr>
            <p:ph type="title"/>
          </p:nvPr>
        </p:nvSpPr>
        <p:spPr/>
        <p:txBody>
          <a:bodyPr/>
          <a:lstStyle/>
          <a:p>
            <a:r>
              <a:rPr lang="en-IN" dirty="0"/>
              <a:t>Unit 4.</a:t>
            </a:r>
            <a:endParaRPr lang="en-US" dirty="0"/>
          </a:p>
        </p:txBody>
      </p:sp>
      <p:sp>
        <p:nvSpPr>
          <p:cNvPr id="3" name="Content Placeholder 2">
            <a:extLst>
              <a:ext uri="{FF2B5EF4-FFF2-40B4-BE49-F238E27FC236}">
                <a16:creationId xmlns:a16="http://schemas.microsoft.com/office/drawing/2014/main" id="{94BA07C4-FD8B-014B-837F-508E65215065}"/>
              </a:ext>
            </a:extLst>
          </p:cNvPr>
          <p:cNvSpPr>
            <a:spLocks noGrp="1"/>
          </p:cNvSpPr>
          <p:nvPr>
            <p:ph idx="1"/>
          </p:nvPr>
        </p:nvSpPr>
        <p:spPr/>
        <p:txBody>
          <a:bodyPr/>
          <a:lstStyle/>
          <a:p>
            <a:r>
              <a:rPr lang="en-IN" dirty="0"/>
              <a:t>Software Architecture analysis and design: requirements for architecture and the life-cycle view of architecture design and analysis methods, architecture-based economic analysis: Cost Benefit Analysis Method (CBAM), Architecture </a:t>
            </a:r>
            <a:r>
              <a:rPr lang="en-IN" dirty="0" err="1"/>
              <a:t>Tradeoff</a:t>
            </a:r>
            <a:r>
              <a:rPr lang="en-IN" dirty="0"/>
              <a:t> Analysis Method (ATAM). Active Reviews for Intermediate Design (ARID), Attribute Driven Design method (ADD), architecture reuse, Domain –specific Software architecture. </a:t>
            </a:r>
            <a:endParaRPr lang="en-US" dirty="0"/>
          </a:p>
        </p:txBody>
      </p:sp>
    </p:spTree>
    <p:extLst>
      <p:ext uri="{BB962C8B-B14F-4D97-AF65-F5344CB8AC3E}">
        <p14:creationId xmlns:p14="http://schemas.microsoft.com/office/powerpoint/2010/main" val="40045849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447F79A6-4CDD-0E49-BF58-95EB3B4F71C0}"/>
              </a:ext>
            </a:extLst>
          </p:cNvPr>
          <p:cNvPicPr>
            <a:picLocks noGrp="1" noChangeAspect="1"/>
          </p:cNvPicPr>
          <p:nvPr>
            <p:ph idx="1"/>
          </p:nvPr>
        </p:nvPicPr>
        <p:blipFill rotWithShape="1">
          <a:blip r:embed="rId2"/>
          <a:srcRect l="9259" t="19851" r="39132" b="29220"/>
          <a:stretch/>
        </p:blipFill>
        <p:spPr>
          <a:xfrm>
            <a:off x="2033193" y="1241574"/>
            <a:ext cx="8390965" cy="4492252"/>
          </a:xfrm>
        </p:spPr>
      </p:pic>
    </p:spTree>
    <p:extLst>
      <p:ext uri="{BB962C8B-B14F-4D97-AF65-F5344CB8AC3E}">
        <p14:creationId xmlns:p14="http://schemas.microsoft.com/office/powerpoint/2010/main" val="5097119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8A6EE5E0-A526-3241-A08D-DFDBE5BBF36C}"/>
              </a:ext>
            </a:extLst>
          </p:cNvPr>
          <p:cNvPicPr>
            <a:picLocks noGrp="1" noChangeAspect="1"/>
          </p:cNvPicPr>
          <p:nvPr>
            <p:ph idx="1"/>
          </p:nvPr>
        </p:nvPicPr>
        <p:blipFill rotWithShape="1">
          <a:blip r:embed="rId2"/>
          <a:srcRect l="10341" t="16143" r="42068" b="23287"/>
          <a:stretch/>
        </p:blipFill>
        <p:spPr>
          <a:xfrm>
            <a:off x="1828799" y="934205"/>
            <a:ext cx="7917629" cy="5348262"/>
          </a:xfrm>
        </p:spPr>
      </p:pic>
    </p:spTree>
    <p:extLst>
      <p:ext uri="{BB962C8B-B14F-4D97-AF65-F5344CB8AC3E}">
        <p14:creationId xmlns:p14="http://schemas.microsoft.com/office/powerpoint/2010/main" val="32947224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8876668D-C735-0743-95C7-701D055C8E39}"/>
              </a:ext>
            </a:extLst>
          </p:cNvPr>
          <p:cNvPicPr>
            <a:picLocks noGrp="1" noChangeAspect="1"/>
          </p:cNvPicPr>
          <p:nvPr>
            <p:ph idx="1"/>
          </p:nvPr>
        </p:nvPicPr>
        <p:blipFill rotWithShape="1">
          <a:blip r:embed="rId2"/>
          <a:srcRect l="10187" t="19851" r="40677" b="23287"/>
          <a:stretch/>
        </p:blipFill>
        <p:spPr>
          <a:xfrm>
            <a:off x="1861071" y="959459"/>
            <a:ext cx="8896575" cy="5204672"/>
          </a:xfrm>
        </p:spPr>
      </p:pic>
    </p:spTree>
    <p:extLst>
      <p:ext uri="{BB962C8B-B14F-4D97-AF65-F5344CB8AC3E}">
        <p14:creationId xmlns:p14="http://schemas.microsoft.com/office/powerpoint/2010/main" val="32996502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B207708-8F89-D642-8707-9DD6D68B48A3}"/>
              </a:ext>
            </a:extLst>
          </p:cNvPr>
          <p:cNvPicPr>
            <a:picLocks noGrp="1" noChangeAspect="1"/>
          </p:cNvPicPr>
          <p:nvPr>
            <p:ph idx="1"/>
          </p:nvPr>
        </p:nvPicPr>
        <p:blipFill rotWithShape="1">
          <a:blip r:embed="rId2"/>
          <a:srcRect l="6942" t="18120" r="38823" b="22792"/>
          <a:stretch/>
        </p:blipFill>
        <p:spPr>
          <a:xfrm>
            <a:off x="1602888" y="632187"/>
            <a:ext cx="9445215" cy="5090881"/>
          </a:xfrm>
        </p:spPr>
      </p:pic>
    </p:spTree>
    <p:extLst>
      <p:ext uri="{BB962C8B-B14F-4D97-AF65-F5344CB8AC3E}">
        <p14:creationId xmlns:p14="http://schemas.microsoft.com/office/powerpoint/2010/main" val="34976417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F54F5C2-F875-C445-AD3D-1C33FFA8E864}"/>
              </a:ext>
            </a:extLst>
          </p:cNvPr>
          <p:cNvSpPr>
            <a:spLocks noGrp="1"/>
          </p:cNvSpPr>
          <p:nvPr>
            <p:ph idx="1"/>
          </p:nvPr>
        </p:nvSpPr>
        <p:spPr>
          <a:xfrm>
            <a:off x="838200" y="644769"/>
            <a:ext cx="10515600" cy="5532194"/>
          </a:xfrm>
        </p:spPr>
        <p:txBody>
          <a:bodyPr/>
          <a:lstStyle/>
          <a:p>
            <a:r>
              <a:rPr lang="en-IN" dirty="0"/>
              <a:t>What is cost benefit analysis in system analysis and design?</a:t>
            </a:r>
          </a:p>
          <a:p>
            <a:r>
              <a:rPr lang="en-IN" dirty="0"/>
              <a:t>A </a:t>
            </a:r>
            <a:r>
              <a:rPr lang="en-IN" b="1" dirty="0"/>
              <a:t>cost benefit analysis</a:t>
            </a:r>
            <a:r>
              <a:rPr lang="en-IN" dirty="0"/>
              <a:t> (also known as a </a:t>
            </a:r>
            <a:r>
              <a:rPr lang="en-IN" b="1" dirty="0"/>
              <a:t>benefit cost analysis</a:t>
            </a:r>
            <a:r>
              <a:rPr lang="en-IN" dirty="0"/>
              <a:t>) is a process by which organizations can </a:t>
            </a:r>
            <a:r>
              <a:rPr lang="en-IN" dirty="0" err="1"/>
              <a:t>analyze</a:t>
            </a:r>
            <a:r>
              <a:rPr lang="en-IN" dirty="0"/>
              <a:t> decisions, </a:t>
            </a:r>
            <a:r>
              <a:rPr lang="en-IN" b="1" dirty="0"/>
              <a:t>systems</a:t>
            </a:r>
            <a:r>
              <a:rPr lang="en-IN" dirty="0"/>
              <a:t> or projects, or determine a value for intangibles. The model is built by identifying the </a:t>
            </a:r>
            <a:r>
              <a:rPr lang="en-IN" b="1" dirty="0"/>
              <a:t>benefits</a:t>
            </a:r>
            <a:r>
              <a:rPr lang="en-IN" dirty="0"/>
              <a:t> of an action as well as the associated </a:t>
            </a:r>
            <a:r>
              <a:rPr lang="en-IN" b="1" dirty="0"/>
              <a:t>costs</a:t>
            </a:r>
            <a:r>
              <a:rPr lang="en-IN" dirty="0"/>
              <a:t>, and subtracting the </a:t>
            </a:r>
            <a:r>
              <a:rPr lang="en-IN" b="1" dirty="0"/>
              <a:t>costs</a:t>
            </a:r>
            <a:r>
              <a:rPr lang="en-IN" dirty="0"/>
              <a:t> from </a:t>
            </a:r>
            <a:r>
              <a:rPr lang="en-IN" b="1" dirty="0"/>
              <a:t>benefits</a:t>
            </a:r>
            <a:r>
              <a:rPr lang="en-IN" dirty="0"/>
              <a:t>.</a:t>
            </a:r>
          </a:p>
          <a:p>
            <a:endParaRPr lang="en-US" dirty="0"/>
          </a:p>
        </p:txBody>
      </p:sp>
    </p:spTree>
    <p:extLst>
      <p:ext uri="{BB962C8B-B14F-4D97-AF65-F5344CB8AC3E}">
        <p14:creationId xmlns:p14="http://schemas.microsoft.com/office/powerpoint/2010/main" val="18810230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19527EA9-BBFA-3149-B0CA-38C449B71E3A}"/>
              </a:ext>
            </a:extLst>
          </p:cNvPr>
          <p:cNvPicPr>
            <a:picLocks noGrp="1" noChangeAspect="1"/>
          </p:cNvPicPr>
          <p:nvPr>
            <p:ph idx="1"/>
          </p:nvPr>
        </p:nvPicPr>
        <p:blipFill rotWithShape="1">
          <a:blip r:embed="rId2"/>
          <a:srcRect l="-1279" r="-1" b="37284"/>
          <a:stretch/>
        </p:blipFill>
        <p:spPr>
          <a:xfrm>
            <a:off x="1032734" y="537882"/>
            <a:ext cx="9993853" cy="5529430"/>
          </a:xfrm>
          <a:prstGeom prst="rect">
            <a:avLst/>
          </a:prstGeom>
        </p:spPr>
      </p:pic>
    </p:spTree>
    <p:extLst>
      <p:ext uri="{BB962C8B-B14F-4D97-AF65-F5344CB8AC3E}">
        <p14:creationId xmlns:p14="http://schemas.microsoft.com/office/powerpoint/2010/main" val="25282136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04B6E24B-3194-6740-A6CF-1B215D5C2C21}"/>
              </a:ext>
            </a:extLst>
          </p:cNvPr>
          <p:cNvPicPr>
            <a:picLocks noGrp="1" noChangeAspect="1"/>
          </p:cNvPicPr>
          <p:nvPr>
            <p:ph idx="1"/>
          </p:nvPr>
        </p:nvPicPr>
        <p:blipFill>
          <a:blip r:embed="rId2"/>
          <a:stretch>
            <a:fillRect/>
          </a:stretch>
        </p:blipFill>
        <p:spPr>
          <a:xfrm>
            <a:off x="1011219" y="527125"/>
            <a:ext cx="10209007" cy="5649838"/>
          </a:xfrm>
        </p:spPr>
      </p:pic>
    </p:spTree>
    <p:extLst>
      <p:ext uri="{BB962C8B-B14F-4D97-AF65-F5344CB8AC3E}">
        <p14:creationId xmlns:p14="http://schemas.microsoft.com/office/powerpoint/2010/main" val="14096984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C033A5F5-40C9-AD40-AF05-C5818D17C82A}"/>
              </a:ext>
            </a:extLst>
          </p:cNvPr>
          <p:cNvPicPr>
            <a:picLocks noGrp="1" noChangeAspect="1"/>
          </p:cNvPicPr>
          <p:nvPr>
            <p:ph idx="1"/>
          </p:nvPr>
        </p:nvPicPr>
        <p:blipFill>
          <a:blip r:embed="rId2"/>
          <a:stretch>
            <a:fillRect/>
          </a:stretch>
        </p:blipFill>
        <p:spPr>
          <a:xfrm>
            <a:off x="1301675" y="580913"/>
            <a:ext cx="9757186" cy="5596050"/>
          </a:xfrm>
        </p:spPr>
      </p:pic>
    </p:spTree>
    <p:extLst>
      <p:ext uri="{BB962C8B-B14F-4D97-AF65-F5344CB8AC3E}">
        <p14:creationId xmlns:p14="http://schemas.microsoft.com/office/powerpoint/2010/main" val="7229772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FC4EF49E-10F5-EB41-9AFE-F2B236053B4E}"/>
              </a:ext>
            </a:extLst>
          </p:cNvPr>
          <p:cNvPicPr>
            <a:picLocks noGrp="1" noChangeAspect="1"/>
          </p:cNvPicPr>
          <p:nvPr>
            <p:ph idx="1"/>
          </p:nvPr>
        </p:nvPicPr>
        <p:blipFill>
          <a:blip r:embed="rId2"/>
          <a:stretch>
            <a:fillRect/>
          </a:stretch>
        </p:blipFill>
        <p:spPr>
          <a:xfrm>
            <a:off x="1221794" y="494852"/>
            <a:ext cx="10299646" cy="5628323"/>
          </a:xfrm>
        </p:spPr>
      </p:pic>
    </p:spTree>
    <p:extLst>
      <p:ext uri="{BB962C8B-B14F-4D97-AF65-F5344CB8AC3E}">
        <p14:creationId xmlns:p14="http://schemas.microsoft.com/office/powerpoint/2010/main" val="374525330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599C0E5E-1A7A-004D-B07F-DD0632FD861D}"/>
              </a:ext>
            </a:extLst>
          </p:cNvPr>
          <p:cNvPicPr>
            <a:picLocks noGrp="1" noChangeAspect="1"/>
          </p:cNvPicPr>
          <p:nvPr>
            <p:ph idx="1"/>
          </p:nvPr>
        </p:nvPicPr>
        <p:blipFill>
          <a:blip r:embed="rId2"/>
          <a:stretch>
            <a:fillRect/>
          </a:stretch>
        </p:blipFill>
        <p:spPr>
          <a:xfrm>
            <a:off x="1516827" y="451821"/>
            <a:ext cx="9940067" cy="5725142"/>
          </a:xfrm>
        </p:spPr>
      </p:pic>
    </p:spTree>
    <p:extLst>
      <p:ext uri="{BB962C8B-B14F-4D97-AF65-F5344CB8AC3E}">
        <p14:creationId xmlns:p14="http://schemas.microsoft.com/office/powerpoint/2010/main" val="19759679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8C19B3-89A8-AB48-B718-5D220D819B45}"/>
              </a:ext>
            </a:extLst>
          </p:cNvPr>
          <p:cNvSpPr>
            <a:spLocks noGrp="1"/>
          </p:cNvSpPr>
          <p:nvPr>
            <p:ph type="title"/>
          </p:nvPr>
        </p:nvSpPr>
        <p:spPr>
          <a:xfrm>
            <a:off x="838200" y="0"/>
            <a:ext cx="10515600" cy="1325563"/>
          </a:xfrm>
        </p:spPr>
        <p:txBody>
          <a:bodyPr/>
          <a:lstStyle/>
          <a:p>
            <a:pPr algn="ctr"/>
            <a:r>
              <a:rPr lang="en-IN" dirty="0"/>
              <a:t>Software Architecture analysis and design</a:t>
            </a:r>
            <a:endParaRPr lang="en-US" dirty="0"/>
          </a:p>
        </p:txBody>
      </p:sp>
      <p:sp>
        <p:nvSpPr>
          <p:cNvPr id="3" name="Content Placeholder 2">
            <a:extLst>
              <a:ext uri="{FF2B5EF4-FFF2-40B4-BE49-F238E27FC236}">
                <a16:creationId xmlns:a16="http://schemas.microsoft.com/office/drawing/2014/main" id="{D411A086-DB92-DB45-A3F4-7FDAF85CD943}"/>
              </a:ext>
            </a:extLst>
          </p:cNvPr>
          <p:cNvSpPr>
            <a:spLocks noGrp="1"/>
          </p:cNvSpPr>
          <p:nvPr>
            <p:ph idx="1"/>
          </p:nvPr>
        </p:nvSpPr>
        <p:spPr>
          <a:xfrm>
            <a:off x="838200" y="1066800"/>
            <a:ext cx="10515600" cy="5110163"/>
          </a:xfrm>
        </p:spPr>
        <p:txBody>
          <a:bodyPr/>
          <a:lstStyle/>
          <a:p>
            <a:r>
              <a:rPr lang="en-IN" dirty="0"/>
              <a:t>The architecture of a system describes its major components, their relationships (structures), and how they interact with each other. Software architecture and design includes several contributory factors such as Business strategy, quality attributes, human dynamics, design, and IT environment.</a:t>
            </a:r>
          </a:p>
          <a:p>
            <a:r>
              <a:rPr lang="en-IN" dirty="0"/>
              <a:t>We can segregate Software Architecture and Design into two distinct phases: Software Architecture and Software Design. In </a:t>
            </a:r>
            <a:r>
              <a:rPr lang="en-IN" b="1" dirty="0"/>
              <a:t>Architecture</a:t>
            </a:r>
            <a:r>
              <a:rPr lang="en-IN" dirty="0"/>
              <a:t>, </a:t>
            </a:r>
            <a:r>
              <a:rPr lang="en-IN" dirty="0" err="1"/>
              <a:t>nonfunctional</a:t>
            </a:r>
            <a:r>
              <a:rPr lang="en-IN" dirty="0"/>
              <a:t> decisions are cast and separated by the functional requirements. In Design, functional requirements are accomplished.</a:t>
            </a:r>
            <a:endParaRPr lang="en-US" dirty="0"/>
          </a:p>
        </p:txBody>
      </p:sp>
    </p:spTree>
    <p:extLst>
      <p:ext uri="{BB962C8B-B14F-4D97-AF65-F5344CB8AC3E}">
        <p14:creationId xmlns:p14="http://schemas.microsoft.com/office/powerpoint/2010/main" val="19559127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1AF321D8-4B7C-9C4E-B4FD-AA18AB0DE504}"/>
              </a:ext>
            </a:extLst>
          </p:cNvPr>
          <p:cNvPicPr>
            <a:picLocks noGrp="1" noChangeAspect="1"/>
          </p:cNvPicPr>
          <p:nvPr>
            <p:ph idx="1"/>
          </p:nvPr>
        </p:nvPicPr>
        <p:blipFill>
          <a:blip r:embed="rId2"/>
          <a:stretch>
            <a:fillRect/>
          </a:stretch>
        </p:blipFill>
        <p:spPr>
          <a:xfrm>
            <a:off x="1398494" y="591671"/>
            <a:ext cx="9714155" cy="5585292"/>
          </a:xfrm>
        </p:spPr>
      </p:pic>
    </p:spTree>
    <p:extLst>
      <p:ext uri="{BB962C8B-B14F-4D97-AF65-F5344CB8AC3E}">
        <p14:creationId xmlns:p14="http://schemas.microsoft.com/office/powerpoint/2010/main" val="289139467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B8E3E53F-DA63-6649-9639-92F5152893E2}"/>
              </a:ext>
            </a:extLst>
          </p:cNvPr>
          <p:cNvPicPr>
            <a:picLocks noGrp="1" noChangeAspect="1"/>
          </p:cNvPicPr>
          <p:nvPr>
            <p:ph idx="1"/>
          </p:nvPr>
        </p:nvPicPr>
        <p:blipFill>
          <a:blip r:embed="rId2"/>
          <a:stretch>
            <a:fillRect/>
          </a:stretch>
        </p:blipFill>
        <p:spPr>
          <a:xfrm>
            <a:off x="1398494" y="473336"/>
            <a:ext cx="9283850" cy="5703627"/>
          </a:xfrm>
        </p:spPr>
      </p:pic>
    </p:spTree>
    <p:extLst>
      <p:ext uri="{BB962C8B-B14F-4D97-AF65-F5344CB8AC3E}">
        <p14:creationId xmlns:p14="http://schemas.microsoft.com/office/powerpoint/2010/main" val="163403653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35E967C-237E-1447-B89B-07C580B30004}"/>
              </a:ext>
            </a:extLst>
          </p:cNvPr>
          <p:cNvPicPr>
            <a:picLocks noGrp="1" noChangeAspect="1"/>
          </p:cNvPicPr>
          <p:nvPr>
            <p:ph idx="1"/>
          </p:nvPr>
        </p:nvPicPr>
        <p:blipFill>
          <a:blip r:embed="rId2"/>
          <a:stretch>
            <a:fillRect/>
          </a:stretch>
        </p:blipFill>
        <p:spPr>
          <a:xfrm>
            <a:off x="1032735" y="376517"/>
            <a:ext cx="10467190" cy="5854234"/>
          </a:xfrm>
        </p:spPr>
      </p:pic>
    </p:spTree>
    <p:extLst>
      <p:ext uri="{BB962C8B-B14F-4D97-AF65-F5344CB8AC3E}">
        <p14:creationId xmlns:p14="http://schemas.microsoft.com/office/powerpoint/2010/main" val="190178947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9BB340-137C-7B4F-90C7-29EEF2D647B9}"/>
              </a:ext>
            </a:extLst>
          </p:cNvPr>
          <p:cNvSpPr>
            <a:spLocks noGrp="1"/>
          </p:cNvSpPr>
          <p:nvPr>
            <p:ph type="title"/>
          </p:nvPr>
        </p:nvSpPr>
        <p:spPr>
          <a:xfrm>
            <a:off x="967292" y="612551"/>
            <a:ext cx="10515600" cy="613821"/>
          </a:xfrm>
        </p:spPr>
        <p:txBody>
          <a:bodyPr>
            <a:normAutofit fontScale="90000"/>
          </a:bodyPr>
          <a:lstStyle/>
          <a:p>
            <a:pPr algn="ctr"/>
            <a:r>
              <a:rPr lang="en-IN" dirty="0"/>
              <a:t>Active Reviews for Intermediate Design (ARID)</a:t>
            </a:r>
            <a:endParaRPr lang="en-US" dirty="0"/>
          </a:p>
        </p:txBody>
      </p:sp>
      <p:sp>
        <p:nvSpPr>
          <p:cNvPr id="3" name="Content Placeholder 2">
            <a:extLst>
              <a:ext uri="{FF2B5EF4-FFF2-40B4-BE49-F238E27FC236}">
                <a16:creationId xmlns:a16="http://schemas.microsoft.com/office/drawing/2014/main" id="{9CBF7EE2-5B74-464B-BCAD-5FDD69739217}"/>
              </a:ext>
            </a:extLst>
          </p:cNvPr>
          <p:cNvSpPr>
            <a:spLocks noGrp="1"/>
          </p:cNvSpPr>
          <p:nvPr>
            <p:ph idx="1"/>
          </p:nvPr>
        </p:nvSpPr>
        <p:spPr>
          <a:xfrm>
            <a:off x="838200" y="1527586"/>
            <a:ext cx="10515600" cy="4649377"/>
          </a:xfrm>
        </p:spPr>
        <p:txBody>
          <a:bodyPr/>
          <a:lstStyle/>
          <a:p>
            <a:r>
              <a:rPr lang="en-IN" dirty="0"/>
              <a:t>In software engineering, </a:t>
            </a:r>
            <a:r>
              <a:rPr lang="en-IN" b="1" dirty="0"/>
              <a:t>Active Reviews for Intermediate Designs</a:t>
            </a:r>
            <a:r>
              <a:rPr lang="en-IN" dirty="0"/>
              <a:t> (</a:t>
            </a:r>
            <a:r>
              <a:rPr lang="en-IN" b="1" dirty="0"/>
              <a:t>ARID</a:t>
            </a:r>
            <a:r>
              <a:rPr lang="en-IN" dirty="0"/>
              <a:t>) is a method to evaluate software architectures that combines aspects from architecture </a:t>
            </a:r>
            <a:r>
              <a:rPr lang="en-IN" dirty="0" err="1"/>
              <a:t>tradeoff</a:t>
            </a:r>
            <a:r>
              <a:rPr lang="en-IN" dirty="0"/>
              <a:t> analysis method (ATAM) and software architecture analysis method SAAM (</a:t>
            </a:r>
            <a:r>
              <a:rPr lang="en-IN" b="1" dirty="0"/>
              <a:t>Software architecture analysis method</a:t>
            </a:r>
            <a:r>
              <a:rPr lang="en-IN" dirty="0"/>
              <a:t> (</a:t>
            </a:r>
            <a:r>
              <a:rPr lang="en-IN" b="1" dirty="0"/>
              <a:t>SAAM</a:t>
            </a:r>
            <a:r>
              <a:rPr lang="en-IN" dirty="0"/>
              <a:t>) is a </a:t>
            </a:r>
            <a:r>
              <a:rPr lang="en-IN" b="1" dirty="0"/>
              <a:t>method</a:t>
            </a:r>
            <a:r>
              <a:rPr lang="en-IN" dirty="0"/>
              <a:t> used in </a:t>
            </a:r>
            <a:r>
              <a:rPr lang="en-IN" b="1" dirty="0"/>
              <a:t>software architecture</a:t>
            </a:r>
            <a:r>
              <a:rPr lang="en-IN" dirty="0"/>
              <a:t> to evaluate a system </a:t>
            </a:r>
            <a:r>
              <a:rPr lang="en-IN" b="1" dirty="0"/>
              <a:t>architecture</a:t>
            </a:r>
            <a:r>
              <a:rPr lang="en-IN" dirty="0"/>
              <a:t>. It was the first documented </a:t>
            </a:r>
            <a:r>
              <a:rPr lang="en-IN" b="1" dirty="0"/>
              <a:t>software architecture analysis method</a:t>
            </a:r>
            <a:r>
              <a:rPr lang="en-IN" dirty="0"/>
              <a:t>, and was developed in the mid 1990s to </a:t>
            </a:r>
            <a:r>
              <a:rPr lang="en-IN" b="1" dirty="0" err="1"/>
              <a:t>analyze</a:t>
            </a:r>
            <a:r>
              <a:rPr lang="en-IN" dirty="0"/>
              <a:t> a system for modifiability, but it is useful for testing any non-functional aspect) in a more tactical level.</a:t>
            </a:r>
            <a:endParaRPr lang="en-US" dirty="0"/>
          </a:p>
        </p:txBody>
      </p:sp>
    </p:spTree>
    <p:extLst>
      <p:ext uri="{BB962C8B-B14F-4D97-AF65-F5344CB8AC3E}">
        <p14:creationId xmlns:p14="http://schemas.microsoft.com/office/powerpoint/2010/main" val="310782115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C4C412BE-2236-9341-851F-0BB4DB59F5E1}"/>
              </a:ext>
            </a:extLst>
          </p:cNvPr>
          <p:cNvPicPr>
            <a:picLocks noGrp="1" noChangeAspect="1"/>
          </p:cNvPicPr>
          <p:nvPr>
            <p:ph idx="1"/>
          </p:nvPr>
        </p:nvPicPr>
        <p:blipFill rotWithShape="1">
          <a:blip r:embed="rId2"/>
          <a:srcRect l="13534" t="4771" r="2286" b="-248"/>
          <a:stretch/>
        </p:blipFill>
        <p:spPr>
          <a:xfrm>
            <a:off x="1355465" y="677732"/>
            <a:ext cx="10381128" cy="5531503"/>
          </a:xfrm>
          <a:prstGeom prst="rect">
            <a:avLst/>
          </a:prstGeom>
        </p:spPr>
      </p:pic>
    </p:spTree>
    <p:extLst>
      <p:ext uri="{BB962C8B-B14F-4D97-AF65-F5344CB8AC3E}">
        <p14:creationId xmlns:p14="http://schemas.microsoft.com/office/powerpoint/2010/main" val="111791543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694C7E-D563-714A-8EB0-4F4F0B82B9FD}"/>
              </a:ext>
            </a:extLst>
          </p:cNvPr>
          <p:cNvSpPr>
            <a:spLocks noGrp="1"/>
          </p:cNvSpPr>
          <p:nvPr>
            <p:ph type="title"/>
          </p:nvPr>
        </p:nvSpPr>
        <p:spPr>
          <a:xfrm>
            <a:off x="838200" y="106941"/>
            <a:ext cx="10515600" cy="495487"/>
          </a:xfrm>
        </p:spPr>
        <p:txBody>
          <a:bodyPr>
            <a:normAutofit fontScale="90000"/>
          </a:bodyPr>
          <a:lstStyle/>
          <a:p>
            <a:pPr algn="ctr"/>
            <a:r>
              <a:rPr lang="en-US" dirty="0"/>
              <a:t>ADD</a:t>
            </a:r>
          </a:p>
        </p:txBody>
      </p:sp>
      <p:pic>
        <p:nvPicPr>
          <p:cNvPr id="4" name="Content Placeholder 3">
            <a:extLst>
              <a:ext uri="{FF2B5EF4-FFF2-40B4-BE49-F238E27FC236}">
                <a16:creationId xmlns:a16="http://schemas.microsoft.com/office/drawing/2014/main" id="{46B44A68-14A3-3247-AD1A-A158ACF5158B}"/>
              </a:ext>
            </a:extLst>
          </p:cNvPr>
          <p:cNvPicPr>
            <a:picLocks noGrp="1" noChangeAspect="1"/>
          </p:cNvPicPr>
          <p:nvPr>
            <p:ph idx="1"/>
          </p:nvPr>
        </p:nvPicPr>
        <p:blipFill rotWithShape="1">
          <a:blip r:embed="rId2"/>
          <a:srcRect l="-1" r="1696" b="12787"/>
          <a:stretch/>
        </p:blipFill>
        <p:spPr>
          <a:xfrm>
            <a:off x="440167" y="602428"/>
            <a:ext cx="11110474" cy="5260491"/>
          </a:xfrm>
          <a:prstGeom prst="rect">
            <a:avLst/>
          </a:prstGeom>
        </p:spPr>
      </p:pic>
    </p:spTree>
    <p:extLst>
      <p:ext uri="{BB962C8B-B14F-4D97-AF65-F5344CB8AC3E}">
        <p14:creationId xmlns:p14="http://schemas.microsoft.com/office/powerpoint/2010/main" val="347095623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D99AF2A0-671D-0F48-A63B-9B41C224FF13}"/>
              </a:ext>
            </a:extLst>
          </p:cNvPr>
          <p:cNvPicPr>
            <a:picLocks noGrp="1" noChangeAspect="1"/>
          </p:cNvPicPr>
          <p:nvPr>
            <p:ph idx="1"/>
          </p:nvPr>
        </p:nvPicPr>
        <p:blipFill rotWithShape="1">
          <a:blip r:embed="rId2"/>
          <a:srcRect l="10496" t="24549" r="40523" b="26995"/>
          <a:stretch/>
        </p:blipFill>
        <p:spPr>
          <a:xfrm>
            <a:off x="1850315" y="656218"/>
            <a:ext cx="9552789" cy="5206700"/>
          </a:xfrm>
        </p:spPr>
      </p:pic>
    </p:spTree>
    <p:extLst>
      <p:ext uri="{BB962C8B-B14F-4D97-AF65-F5344CB8AC3E}">
        <p14:creationId xmlns:p14="http://schemas.microsoft.com/office/powerpoint/2010/main" val="123446774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F74D3A6-C8C0-7F45-B58F-C38C96B578AE}"/>
              </a:ext>
            </a:extLst>
          </p:cNvPr>
          <p:cNvPicPr>
            <a:picLocks noGrp="1" noChangeAspect="1"/>
          </p:cNvPicPr>
          <p:nvPr>
            <p:ph idx="1"/>
          </p:nvPr>
        </p:nvPicPr>
        <p:blipFill>
          <a:blip r:embed="rId2"/>
          <a:stretch>
            <a:fillRect/>
          </a:stretch>
        </p:blipFill>
        <p:spPr>
          <a:xfrm>
            <a:off x="1730410" y="742278"/>
            <a:ext cx="9403755" cy="5488474"/>
          </a:xfrm>
        </p:spPr>
      </p:pic>
    </p:spTree>
    <p:extLst>
      <p:ext uri="{BB962C8B-B14F-4D97-AF65-F5344CB8AC3E}">
        <p14:creationId xmlns:p14="http://schemas.microsoft.com/office/powerpoint/2010/main" val="210246095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1EBCB13-8191-1E46-A7AE-B44AEE00C845}"/>
              </a:ext>
            </a:extLst>
          </p:cNvPr>
          <p:cNvPicPr>
            <a:picLocks noGrp="1" noChangeAspect="1"/>
          </p:cNvPicPr>
          <p:nvPr>
            <p:ph idx="1"/>
          </p:nvPr>
        </p:nvPicPr>
        <p:blipFill>
          <a:blip r:embed="rId2"/>
          <a:stretch>
            <a:fillRect/>
          </a:stretch>
        </p:blipFill>
        <p:spPr>
          <a:xfrm>
            <a:off x="1605924" y="591670"/>
            <a:ext cx="9216269" cy="5606808"/>
          </a:xfrm>
        </p:spPr>
      </p:pic>
    </p:spTree>
    <p:extLst>
      <p:ext uri="{BB962C8B-B14F-4D97-AF65-F5344CB8AC3E}">
        <p14:creationId xmlns:p14="http://schemas.microsoft.com/office/powerpoint/2010/main" val="369804312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51FBA-C6F0-F442-A2AA-691559C15DD7}"/>
              </a:ext>
            </a:extLst>
          </p:cNvPr>
          <p:cNvSpPr>
            <a:spLocks noGrp="1"/>
          </p:cNvSpPr>
          <p:nvPr>
            <p:ph type="title"/>
          </p:nvPr>
        </p:nvSpPr>
        <p:spPr/>
        <p:txBody>
          <a:bodyPr/>
          <a:lstStyle/>
          <a:p>
            <a:r>
              <a:rPr lang="en-IN" dirty="0"/>
              <a:t>Attribute Driven Design method (ADD)</a:t>
            </a:r>
            <a:endParaRPr lang="en-US" dirty="0"/>
          </a:p>
        </p:txBody>
      </p:sp>
      <p:sp>
        <p:nvSpPr>
          <p:cNvPr id="3" name="Content Placeholder 2">
            <a:extLst>
              <a:ext uri="{FF2B5EF4-FFF2-40B4-BE49-F238E27FC236}">
                <a16:creationId xmlns:a16="http://schemas.microsoft.com/office/drawing/2014/main" id="{B0CECF80-8743-4F4A-B7B5-1C292CEECF7B}"/>
              </a:ext>
            </a:extLst>
          </p:cNvPr>
          <p:cNvSpPr>
            <a:spLocks noGrp="1"/>
          </p:cNvSpPr>
          <p:nvPr>
            <p:ph idx="1"/>
          </p:nvPr>
        </p:nvSpPr>
        <p:spPr>
          <a:xfrm>
            <a:off x="838200" y="1527586"/>
            <a:ext cx="10515600" cy="4649377"/>
          </a:xfrm>
        </p:spPr>
        <p:txBody>
          <a:bodyPr/>
          <a:lstStyle/>
          <a:p>
            <a:r>
              <a:rPr lang="en-IN" dirty="0"/>
              <a:t>The SEI (Systems Engineering &amp; Integration) </a:t>
            </a:r>
            <a:r>
              <a:rPr lang="en-IN" b="1" dirty="0"/>
              <a:t>Attribute</a:t>
            </a:r>
            <a:r>
              <a:rPr lang="en-IN" dirty="0"/>
              <a:t>-</a:t>
            </a:r>
            <a:r>
              <a:rPr lang="en-IN" b="1" dirty="0"/>
              <a:t>Driven Design</a:t>
            </a:r>
            <a:r>
              <a:rPr lang="en-IN" dirty="0"/>
              <a:t> (</a:t>
            </a:r>
            <a:r>
              <a:rPr lang="en-IN" b="1" dirty="0"/>
              <a:t>ADD</a:t>
            </a:r>
            <a:r>
              <a:rPr lang="en-IN" dirty="0"/>
              <a:t>) </a:t>
            </a:r>
            <a:r>
              <a:rPr lang="en-IN" b="1" dirty="0"/>
              <a:t>method</a:t>
            </a:r>
            <a:r>
              <a:rPr lang="en-IN" dirty="0"/>
              <a:t> is a systematic step-by-step </a:t>
            </a:r>
            <a:r>
              <a:rPr lang="en-IN" b="1" dirty="0"/>
              <a:t>method</a:t>
            </a:r>
            <a:r>
              <a:rPr lang="en-IN" dirty="0"/>
              <a:t> for </a:t>
            </a:r>
            <a:r>
              <a:rPr lang="en-IN" b="1" dirty="0"/>
              <a:t>designing</a:t>
            </a:r>
            <a:r>
              <a:rPr lang="en-IN" dirty="0"/>
              <a:t> the software architecture of a software-intensive system. It is an </a:t>
            </a:r>
            <a:r>
              <a:rPr lang="en-IN" b="1" dirty="0"/>
              <a:t>approach</a:t>
            </a:r>
            <a:r>
              <a:rPr lang="en-IN" dirty="0"/>
              <a:t> to defining software architectures by basing the </a:t>
            </a:r>
            <a:r>
              <a:rPr lang="en-IN" b="1" dirty="0"/>
              <a:t>design</a:t>
            </a:r>
            <a:r>
              <a:rPr lang="en-IN" dirty="0"/>
              <a:t> process on the architecture's quality </a:t>
            </a:r>
            <a:r>
              <a:rPr lang="en-IN" b="1" dirty="0"/>
              <a:t>attribute</a:t>
            </a:r>
            <a:r>
              <a:rPr lang="en-IN" dirty="0"/>
              <a:t> requirements.</a:t>
            </a:r>
          </a:p>
          <a:p>
            <a:r>
              <a:rPr lang="en-IN" dirty="0"/>
              <a:t>Attribute-driven design is a methodology to create software architectures that takes into account the quality attributes of the software. It was previously known as the Architecture Based Design Method, but due to trademark issues the name was changed to Attribute-driven design around 2001</a:t>
            </a:r>
            <a:endParaRPr lang="en-US" dirty="0"/>
          </a:p>
        </p:txBody>
      </p:sp>
    </p:spTree>
    <p:extLst>
      <p:ext uri="{BB962C8B-B14F-4D97-AF65-F5344CB8AC3E}">
        <p14:creationId xmlns:p14="http://schemas.microsoft.com/office/powerpoint/2010/main" val="6010260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024F07E-4C72-1D4D-9F37-FDF85DF69D0B}"/>
              </a:ext>
            </a:extLst>
          </p:cNvPr>
          <p:cNvSpPr>
            <a:spLocks noGrp="1"/>
          </p:cNvSpPr>
          <p:nvPr>
            <p:ph idx="1"/>
          </p:nvPr>
        </p:nvSpPr>
        <p:spPr>
          <a:xfrm>
            <a:off x="838200" y="363415"/>
            <a:ext cx="10515600" cy="5813548"/>
          </a:xfrm>
        </p:spPr>
        <p:txBody>
          <a:bodyPr/>
          <a:lstStyle/>
          <a:p>
            <a:r>
              <a:rPr lang="en-IN" dirty="0"/>
              <a:t>What is software architecture meaning?</a:t>
            </a:r>
          </a:p>
          <a:p>
            <a:r>
              <a:rPr lang="en-IN" dirty="0"/>
              <a:t>Software architecture is, </a:t>
            </a:r>
            <a:r>
              <a:rPr lang="en-IN" b="1" dirty="0"/>
              <a:t>simply, the organization of a system</a:t>
            </a:r>
            <a:r>
              <a:rPr lang="en-IN" dirty="0"/>
              <a:t>. This organization includes all components, how they interact with each other, the environment in which they operate, and the principles used to design the software. In many cases, it can also include the evolution of the software into the future.</a:t>
            </a:r>
          </a:p>
          <a:p>
            <a:endParaRPr lang="en-US" dirty="0"/>
          </a:p>
        </p:txBody>
      </p:sp>
      <p:pic>
        <p:nvPicPr>
          <p:cNvPr id="2" name="Picture 1">
            <a:extLst>
              <a:ext uri="{FF2B5EF4-FFF2-40B4-BE49-F238E27FC236}">
                <a16:creationId xmlns:a16="http://schemas.microsoft.com/office/drawing/2014/main" id="{F85A4EAC-F663-8F4A-8DAD-3DCD405974A7}"/>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34652627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32F8DF0E-3FE7-A847-BD41-9F4E3CBCB8E5}"/>
              </a:ext>
            </a:extLst>
          </p:cNvPr>
          <p:cNvPicPr>
            <a:picLocks noGrp="1" noChangeAspect="1"/>
          </p:cNvPicPr>
          <p:nvPr>
            <p:ph idx="1"/>
          </p:nvPr>
        </p:nvPicPr>
        <p:blipFill rotWithShape="1">
          <a:blip r:embed="rId2"/>
          <a:srcRect b="12761"/>
          <a:stretch/>
        </p:blipFill>
        <p:spPr>
          <a:xfrm>
            <a:off x="2086983" y="570155"/>
            <a:ext cx="8390965" cy="5637007"/>
          </a:xfrm>
          <a:prstGeom prst="rect">
            <a:avLst/>
          </a:prstGeom>
        </p:spPr>
      </p:pic>
    </p:spTree>
    <p:extLst>
      <p:ext uri="{BB962C8B-B14F-4D97-AF65-F5344CB8AC3E}">
        <p14:creationId xmlns:p14="http://schemas.microsoft.com/office/powerpoint/2010/main" val="214289351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9B06E-7148-F246-85B1-7495B2A5B402}"/>
              </a:ext>
            </a:extLst>
          </p:cNvPr>
          <p:cNvSpPr>
            <a:spLocks noGrp="1"/>
          </p:cNvSpPr>
          <p:nvPr>
            <p:ph type="title"/>
          </p:nvPr>
        </p:nvSpPr>
        <p:spPr/>
        <p:txBody>
          <a:bodyPr/>
          <a:lstStyle/>
          <a:p>
            <a:r>
              <a:rPr lang="en-IN" dirty="0"/>
              <a:t> Architecture reuse</a:t>
            </a:r>
            <a:endParaRPr lang="en-US" dirty="0"/>
          </a:p>
        </p:txBody>
      </p:sp>
      <p:sp>
        <p:nvSpPr>
          <p:cNvPr id="3" name="Content Placeholder 2">
            <a:extLst>
              <a:ext uri="{FF2B5EF4-FFF2-40B4-BE49-F238E27FC236}">
                <a16:creationId xmlns:a16="http://schemas.microsoft.com/office/drawing/2014/main" id="{7A475EB3-213E-E946-A3D1-31929784D296}"/>
              </a:ext>
            </a:extLst>
          </p:cNvPr>
          <p:cNvSpPr>
            <a:spLocks noGrp="1"/>
          </p:cNvSpPr>
          <p:nvPr>
            <p:ph idx="1"/>
          </p:nvPr>
        </p:nvSpPr>
        <p:spPr/>
        <p:txBody>
          <a:bodyPr>
            <a:normAutofit lnSpcReduction="10000"/>
          </a:bodyPr>
          <a:lstStyle/>
          <a:p>
            <a:r>
              <a:rPr lang="en-IN" dirty="0"/>
              <a:t>System </a:t>
            </a:r>
            <a:r>
              <a:rPr lang="en-IN" b="1" dirty="0"/>
              <a:t>reuse</a:t>
            </a:r>
            <a:r>
              <a:rPr lang="en-IN" dirty="0"/>
              <a:t>: Complete systems, which may include several application programs. ... Component </a:t>
            </a:r>
            <a:r>
              <a:rPr lang="en-IN" b="1" dirty="0"/>
              <a:t>reuse</a:t>
            </a:r>
            <a:r>
              <a:rPr lang="en-IN" dirty="0"/>
              <a:t>: Components of an application from sub-systems to single objects may be </a:t>
            </a:r>
            <a:r>
              <a:rPr lang="en-IN" b="1" dirty="0"/>
              <a:t>reused</a:t>
            </a:r>
            <a:r>
              <a:rPr lang="en-IN" dirty="0"/>
              <a:t>. Object and function </a:t>
            </a:r>
            <a:r>
              <a:rPr lang="en-IN" b="1" dirty="0"/>
              <a:t>reuse</a:t>
            </a:r>
            <a:r>
              <a:rPr lang="en-IN" dirty="0"/>
              <a:t>: Small-scale </a:t>
            </a:r>
            <a:r>
              <a:rPr lang="en-IN" b="1" dirty="0"/>
              <a:t>software</a:t>
            </a:r>
            <a:r>
              <a:rPr lang="en-IN" dirty="0"/>
              <a:t> components that implement a single well-defined object or function may be </a:t>
            </a:r>
            <a:r>
              <a:rPr lang="en-IN" b="1" dirty="0"/>
              <a:t>reused</a:t>
            </a:r>
            <a:r>
              <a:rPr lang="en-IN" dirty="0"/>
              <a:t>.</a:t>
            </a:r>
          </a:p>
          <a:p>
            <a:r>
              <a:rPr lang="en-IN" dirty="0"/>
              <a:t>What is reuse software engineering?</a:t>
            </a:r>
          </a:p>
          <a:p>
            <a:r>
              <a:rPr lang="en-IN" b="1" dirty="0"/>
              <a:t>Software reuse</a:t>
            </a:r>
            <a:r>
              <a:rPr lang="en-IN" dirty="0"/>
              <a:t> is the process of implementing or updating </a:t>
            </a:r>
            <a:r>
              <a:rPr lang="en-IN" b="1" dirty="0"/>
              <a:t>software</a:t>
            </a:r>
            <a:r>
              <a:rPr lang="en-IN" dirty="0"/>
              <a:t> systems using existing </a:t>
            </a:r>
            <a:r>
              <a:rPr lang="en-IN" b="1" dirty="0"/>
              <a:t>software</a:t>
            </a:r>
            <a:r>
              <a:rPr lang="en-IN" dirty="0"/>
              <a:t> assets. The systematic </a:t>
            </a:r>
            <a:r>
              <a:rPr lang="en-IN" b="1" dirty="0"/>
              <a:t>development</a:t>
            </a:r>
            <a:r>
              <a:rPr lang="en-IN" dirty="0"/>
              <a:t> of </a:t>
            </a:r>
            <a:r>
              <a:rPr lang="en-IN" b="1" dirty="0"/>
              <a:t>reusable</a:t>
            </a:r>
            <a:r>
              <a:rPr lang="en-IN" dirty="0"/>
              <a:t> components. The systematic </a:t>
            </a:r>
            <a:r>
              <a:rPr lang="en-IN" b="1" dirty="0"/>
              <a:t>reuse</a:t>
            </a:r>
            <a:r>
              <a:rPr lang="en-IN" dirty="0"/>
              <a:t> of these components as building blocks to create new system.</a:t>
            </a:r>
          </a:p>
          <a:p>
            <a:endParaRPr lang="en-US" dirty="0"/>
          </a:p>
        </p:txBody>
      </p:sp>
    </p:spTree>
    <p:extLst>
      <p:ext uri="{BB962C8B-B14F-4D97-AF65-F5344CB8AC3E}">
        <p14:creationId xmlns:p14="http://schemas.microsoft.com/office/powerpoint/2010/main" val="154873984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EB1E18E-E2E4-0546-B68C-1647C9695F9E}"/>
              </a:ext>
            </a:extLst>
          </p:cNvPr>
          <p:cNvSpPr>
            <a:spLocks noGrp="1"/>
          </p:cNvSpPr>
          <p:nvPr>
            <p:ph idx="1"/>
          </p:nvPr>
        </p:nvSpPr>
        <p:spPr>
          <a:xfrm>
            <a:off x="838200" y="726831"/>
            <a:ext cx="10515600" cy="5450132"/>
          </a:xfrm>
        </p:spPr>
        <p:txBody>
          <a:bodyPr/>
          <a:lstStyle/>
          <a:p>
            <a:r>
              <a:rPr lang="en-IN" dirty="0"/>
              <a:t>What is domain specific architecture?</a:t>
            </a:r>
          </a:p>
          <a:p>
            <a:r>
              <a:rPr lang="en-IN" dirty="0"/>
              <a:t>A </a:t>
            </a:r>
            <a:r>
              <a:rPr lang="en-IN" b="1" dirty="0"/>
              <a:t>Domain</a:t>
            </a:r>
            <a:r>
              <a:rPr lang="en-IN" dirty="0"/>
              <a:t>-</a:t>
            </a:r>
            <a:r>
              <a:rPr lang="en-IN" b="1" dirty="0"/>
              <a:t>Specific</a:t>
            </a:r>
            <a:r>
              <a:rPr lang="en-IN" dirty="0"/>
              <a:t> Software </a:t>
            </a:r>
            <a:r>
              <a:rPr lang="en-IN" b="1" dirty="0"/>
              <a:t>Architecture</a:t>
            </a:r>
            <a:r>
              <a:rPr lang="en-IN" dirty="0"/>
              <a:t> (DSSA) is an assemblage of software components • specialized for </a:t>
            </a:r>
            <a:r>
              <a:rPr lang="en-IN" b="1" dirty="0"/>
              <a:t>a particular domain</a:t>
            </a:r>
            <a:r>
              <a:rPr lang="en-IN" dirty="0"/>
              <a:t>, • generalized for effective use across that </a:t>
            </a:r>
            <a:r>
              <a:rPr lang="en-IN" b="1" dirty="0"/>
              <a:t>domain</a:t>
            </a:r>
            <a:r>
              <a:rPr lang="en-IN" dirty="0"/>
              <a:t>, and • composed in a standardized structure (topology) effective for building successful applications.</a:t>
            </a:r>
          </a:p>
          <a:p>
            <a:endParaRPr lang="en-US" dirty="0"/>
          </a:p>
        </p:txBody>
      </p:sp>
    </p:spTree>
    <p:extLst>
      <p:ext uri="{BB962C8B-B14F-4D97-AF65-F5344CB8AC3E}">
        <p14:creationId xmlns:p14="http://schemas.microsoft.com/office/powerpoint/2010/main" val="32798118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D94E0C9B-2269-A445-A6DA-378B4FFFD6B5}"/>
              </a:ext>
            </a:extLst>
          </p:cNvPr>
          <p:cNvPicPr>
            <a:picLocks noGrp="1" noChangeAspect="1"/>
          </p:cNvPicPr>
          <p:nvPr>
            <p:ph idx="1"/>
          </p:nvPr>
        </p:nvPicPr>
        <p:blipFill>
          <a:blip r:embed="rId2"/>
          <a:stretch>
            <a:fillRect/>
          </a:stretch>
        </p:blipFill>
        <p:spPr>
          <a:xfrm>
            <a:off x="1348153" y="621323"/>
            <a:ext cx="9612923" cy="5551671"/>
          </a:xfrm>
          <a:prstGeom prst="rect">
            <a:avLst/>
          </a:prstGeom>
        </p:spPr>
      </p:pic>
    </p:spTree>
    <p:extLst>
      <p:ext uri="{BB962C8B-B14F-4D97-AF65-F5344CB8AC3E}">
        <p14:creationId xmlns:p14="http://schemas.microsoft.com/office/powerpoint/2010/main" val="33516986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8D92599-FA6D-874D-AF48-8643E95A6491}"/>
              </a:ext>
            </a:extLst>
          </p:cNvPr>
          <p:cNvSpPr>
            <a:spLocks noGrp="1"/>
          </p:cNvSpPr>
          <p:nvPr>
            <p:ph idx="1"/>
          </p:nvPr>
        </p:nvSpPr>
        <p:spPr>
          <a:xfrm>
            <a:off x="838200" y="269631"/>
            <a:ext cx="10515600" cy="5907332"/>
          </a:xfrm>
        </p:spPr>
        <p:txBody>
          <a:bodyPr>
            <a:normAutofit/>
          </a:bodyPr>
          <a:lstStyle/>
          <a:p>
            <a:r>
              <a:rPr lang="en-IN" dirty="0"/>
              <a:t>Software Architecture</a:t>
            </a:r>
          </a:p>
          <a:p>
            <a:r>
              <a:rPr lang="en-IN" dirty="0"/>
              <a:t>Architecture serves as a </a:t>
            </a:r>
            <a:r>
              <a:rPr lang="en-IN" b="1" dirty="0"/>
              <a:t>blueprint for a system</a:t>
            </a:r>
            <a:r>
              <a:rPr lang="en-IN" dirty="0"/>
              <a:t>. It provides an abstraction to manage the system complexity and establish a communication and coordination mechanism among components.</a:t>
            </a:r>
          </a:p>
          <a:p>
            <a:r>
              <a:rPr lang="en-IN" dirty="0"/>
              <a:t>It defines a </a:t>
            </a:r>
            <a:r>
              <a:rPr lang="en-IN" b="1" dirty="0"/>
              <a:t>structured solution</a:t>
            </a:r>
            <a:r>
              <a:rPr lang="en-IN" dirty="0"/>
              <a:t> to meet all the technical and operational requirements, while optimizing the common quality attributes like performance and security.</a:t>
            </a:r>
          </a:p>
          <a:p>
            <a:r>
              <a:rPr lang="en-IN" dirty="0"/>
              <a:t>Further, it involves a set of significant decisions about the organization related to software development and each of these decisions can have a considerable impact on quality, maintainability, performance, and the overall success of the final product. </a:t>
            </a:r>
          </a:p>
          <a:p>
            <a:endParaRPr lang="en-US" dirty="0"/>
          </a:p>
        </p:txBody>
      </p:sp>
    </p:spTree>
    <p:extLst>
      <p:ext uri="{BB962C8B-B14F-4D97-AF65-F5344CB8AC3E}">
        <p14:creationId xmlns:p14="http://schemas.microsoft.com/office/powerpoint/2010/main" val="8548251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E223BFA-DBEE-7848-8AD2-9BE91B761048}"/>
              </a:ext>
            </a:extLst>
          </p:cNvPr>
          <p:cNvSpPr>
            <a:spLocks noGrp="1"/>
          </p:cNvSpPr>
          <p:nvPr>
            <p:ph idx="1"/>
          </p:nvPr>
        </p:nvSpPr>
        <p:spPr>
          <a:xfrm>
            <a:off x="838200" y="363415"/>
            <a:ext cx="10515600" cy="5813548"/>
          </a:xfrm>
        </p:spPr>
        <p:txBody>
          <a:bodyPr/>
          <a:lstStyle/>
          <a:p>
            <a:r>
              <a:rPr lang="en-IN" dirty="0"/>
              <a:t>These decisions comprise of −</a:t>
            </a:r>
          </a:p>
          <a:p>
            <a:r>
              <a:rPr lang="en-IN" dirty="0"/>
              <a:t>Selection of structural elements and their interfaces by which the system is composed.</a:t>
            </a:r>
          </a:p>
          <a:p>
            <a:r>
              <a:rPr lang="en-IN" dirty="0" err="1"/>
              <a:t>Behavior</a:t>
            </a:r>
            <a:r>
              <a:rPr lang="en-IN" dirty="0"/>
              <a:t> as specified in collaborations among those elements.</a:t>
            </a:r>
          </a:p>
          <a:p>
            <a:r>
              <a:rPr lang="en-IN" dirty="0"/>
              <a:t>Composition of these structural and </a:t>
            </a:r>
            <a:r>
              <a:rPr lang="en-IN" dirty="0" err="1"/>
              <a:t>behavioral</a:t>
            </a:r>
            <a:r>
              <a:rPr lang="en-IN" dirty="0"/>
              <a:t> elements into large subsystem.</a:t>
            </a:r>
          </a:p>
          <a:p>
            <a:r>
              <a:rPr lang="en-IN" dirty="0"/>
              <a:t>Architectural decisions align with business objectives.</a:t>
            </a:r>
          </a:p>
          <a:p>
            <a:r>
              <a:rPr lang="en-IN" dirty="0"/>
              <a:t>Architectural styles guide the organization.</a:t>
            </a:r>
          </a:p>
          <a:p>
            <a:endParaRPr lang="en-US" dirty="0"/>
          </a:p>
        </p:txBody>
      </p:sp>
    </p:spTree>
    <p:extLst>
      <p:ext uri="{BB962C8B-B14F-4D97-AF65-F5344CB8AC3E}">
        <p14:creationId xmlns:p14="http://schemas.microsoft.com/office/powerpoint/2010/main" val="9555926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69B2CB-0FD7-CA41-959D-7C41AB2016B2}"/>
              </a:ext>
            </a:extLst>
          </p:cNvPr>
          <p:cNvSpPr>
            <a:spLocks noGrp="1"/>
          </p:cNvSpPr>
          <p:nvPr>
            <p:ph idx="1"/>
          </p:nvPr>
        </p:nvSpPr>
        <p:spPr>
          <a:xfrm>
            <a:off x="838200" y="433754"/>
            <a:ext cx="10515600" cy="5743209"/>
          </a:xfrm>
        </p:spPr>
        <p:txBody>
          <a:bodyPr/>
          <a:lstStyle/>
          <a:p>
            <a:r>
              <a:rPr lang="en-IN" dirty="0"/>
              <a:t>Software Design</a:t>
            </a:r>
          </a:p>
          <a:p>
            <a:r>
              <a:rPr lang="en-IN" dirty="0"/>
              <a:t>Software design provides a </a:t>
            </a:r>
            <a:r>
              <a:rPr lang="en-IN" b="1" dirty="0"/>
              <a:t>design plan</a:t>
            </a:r>
            <a:r>
              <a:rPr lang="en-IN" dirty="0"/>
              <a:t> that describes the elements of a system, how they fit, and work together to </a:t>
            </a:r>
            <a:r>
              <a:rPr lang="en-IN" dirty="0" err="1"/>
              <a:t>fulfill</a:t>
            </a:r>
            <a:r>
              <a:rPr lang="en-IN" dirty="0"/>
              <a:t> the requirement of the system. The objectives of having a design plan are as follows −</a:t>
            </a:r>
          </a:p>
          <a:p>
            <a:r>
              <a:rPr lang="en-IN" dirty="0"/>
              <a:t>To negotiate system requirements, and to set expectations with customers, marketing, and management personnel.</a:t>
            </a:r>
          </a:p>
          <a:p>
            <a:r>
              <a:rPr lang="en-IN" dirty="0"/>
              <a:t>Act as a blueprint during the development process.</a:t>
            </a:r>
          </a:p>
          <a:p>
            <a:r>
              <a:rPr lang="en-IN" dirty="0"/>
              <a:t>Guide the implementation tasks, including detailed design, coding, integration, and testing.</a:t>
            </a:r>
          </a:p>
          <a:p>
            <a:endParaRPr lang="en-US" dirty="0"/>
          </a:p>
        </p:txBody>
      </p:sp>
    </p:spTree>
    <p:extLst>
      <p:ext uri="{BB962C8B-B14F-4D97-AF65-F5344CB8AC3E}">
        <p14:creationId xmlns:p14="http://schemas.microsoft.com/office/powerpoint/2010/main" val="1136707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8EBE4C5E-01CE-E74A-95D2-6D27AC8CFF15}"/>
              </a:ext>
            </a:extLst>
          </p:cNvPr>
          <p:cNvPicPr>
            <a:picLocks noGrp="1" noChangeAspect="1"/>
          </p:cNvPicPr>
          <p:nvPr>
            <p:ph idx="1"/>
          </p:nvPr>
        </p:nvPicPr>
        <p:blipFill>
          <a:blip r:embed="rId2"/>
          <a:stretch>
            <a:fillRect/>
          </a:stretch>
        </p:blipFill>
        <p:spPr>
          <a:xfrm>
            <a:off x="1207477" y="644769"/>
            <a:ext cx="9706707" cy="5638800"/>
          </a:xfrm>
          <a:prstGeom prst="rect">
            <a:avLst/>
          </a:prstGeom>
        </p:spPr>
      </p:pic>
    </p:spTree>
    <p:extLst>
      <p:ext uri="{BB962C8B-B14F-4D97-AF65-F5344CB8AC3E}">
        <p14:creationId xmlns:p14="http://schemas.microsoft.com/office/powerpoint/2010/main" val="221418537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1210</TotalTime>
  <Words>1238</Words>
  <Application>Microsoft Macintosh PowerPoint</Application>
  <PresentationFormat>Widescreen</PresentationFormat>
  <Paragraphs>49</Paragraphs>
  <Slides>42</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42</vt:i4>
      </vt:variant>
    </vt:vector>
  </HeadingPairs>
  <TitlesOfParts>
    <vt:vector size="46" baseType="lpstr">
      <vt:lpstr>Arial</vt:lpstr>
      <vt:lpstr>Calibri</vt:lpstr>
      <vt:lpstr>Calibri Light</vt:lpstr>
      <vt:lpstr>Office Theme</vt:lpstr>
      <vt:lpstr>PowerPoint Presentation</vt:lpstr>
      <vt:lpstr>Unit 4.</vt:lpstr>
      <vt:lpstr>Software Architecture analysis and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Architecture-based economic analysis: Cost Benefit Analysis Method (CBAM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Active Reviews for Intermediate Design (ARID)</vt:lpstr>
      <vt:lpstr>PowerPoint Presentation</vt:lpstr>
      <vt:lpstr>ADD</vt:lpstr>
      <vt:lpstr>PowerPoint Presentation</vt:lpstr>
      <vt:lpstr>PowerPoint Presentation</vt:lpstr>
      <vt:lpstr>PowerPoint Presentation</vt:lpstr>
      <vt:lpstr>Attribute Driven Design method (ADD)</vt:lpstr>
      <vt:lpstr>PowerPoint Presentation</vt:lpstr>
      <vt:lpstr> Architecture reuse</vt:lpstr>
      <vt:lpstr>PowerPoint Presentation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38</cp:revision>
  <dcterms:created xsi:type="dcterms:W3CDTF">2020-10-12T07:14:44Z</dcterms:created>
  <dcterms:modified xsi:type="dcterms:W3CDTF">2021-09-30T05:36:07Z</dcterms:modified>
</cp:coreProperties>
</file>